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3" r:id="rId7"/>
    <p:sldId id="265" r:id="rId8"/>
    <p:sldId id="261" r:id="rId9"/>
    <p:sldId id="268" r:id="rId10"/>
    <p:sldId id="269" r:id="rId11"/>
    <p:sldId id="270" r:id="rId12"/>
    <p:sldId id="271" r:id="rId13"/>
    <p:sldId id="272" r:id="rId14"/>
    <p:sldId id="267" r:id="rId15"/>
    <p:sldId id="274" r:id="rId16"/>
    <p:sldId id="275" r:id="rId17"/>
    <p:sldId id="276" r:id="rId18"/>
    <p:sldId id="277" r:id="rId19"/>
    <p:sldId id="278" r:id="rId20"/>
    <p:sldId id="279" r:id="rId21"/>
    <p:sldId id="280" r:id="rId22"/>
    <p:sldId id="281" r:id="rId23"/>
    <p:sldId id="283" r:id="rId24"/>
    <p:sldId id="284" r:id="rId25"/>
    <p:sldId id="285" r:id="rId26"/>
    <p:sldId id="286" r:id="rId27"/>
    <p:sldId id="287" r:id="rId28"/>
    <p:sldId id="288" r:id="rId29"/>
    <p:sldId id="289" r:id="rId30"/>
    <p:sldId id="326" r:id="rId31"/>
    <p:sldId id="327" r:id="rId32"/>
    <p:sldId id="266" r:id="rId33"/>
    <p:sldId id="290" r:id="rId34"/>
    <p:sldId id="291" r:id="rId35"/>
    <p:sldId id="292" r:id="rId36"/>
    <p:sldId id="293" r:id="rId37"/>
    <p:sldId id="294" r:id="rId38"/>
    <p:sldId id="295" r:id="rId39"/>
    <p:sldId id="296" r:id="rId40"/>
    <p:sldId id="297" r:id="rId41"/>
    <p:sldId id="298" r:id="rId42"/>
    <p:sldId id="299" r:id="rId43"/>
    <p:sldId id="301" r:id="rId44"/>
    <p:sldId id="302" r:id="rId45"/>
    <p:sldId id="303" r:id="rId46"/>
    <p:sldId id="304" r:id="rId47"/>
    <p:sldId id="305" r:id="rId48"/>
    <p:sldId id="306" r:id="rId49"/>
    <p:sldId id="307" r:id="rId50"/>
    <p:sldId id="309" r:id="rId51"/>
    <p:sldId id="308" r:id="rId52"/>
    <p:sldId id="310" r:id="rId53"/>
    <p:sldId id="311" r:id="rId54"/>
    <p:sldId id="312" r:id="rId55"/>
    <p:sldId id="313" r:id="rId56"/>
    <p:sldId id="314" r:id="rId57"/>
    <p:sldId id="315" r:id="rId58"/>
    <p:sldId id="316" r:id="rId59"/>
    <p:sldId id="318" r:id="rId60"/>
    <p:sldId id="319" r:id="rId61"/>
    <p:sldId id="320" r:id="rId62"/>
    <p:sldId id="317" r:id="rId63"/>
    <p:sldId id="321" r:id="rId64"/>
    <p:sldId id="323" r:id="rId65"/>
    <p:sldId id="322" r:id="rId66"/>
    <p:sldId id="324" r:id="rId67"/>
    <p:sldId id="325"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3/22/2010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3/22/2010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3/22/2010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Section 2.7: Apportionment</a:t>
            </a:r>
            <a:endParaRPr lang="en-US" dirty="0"/>
          </a:p>
        </p:txBody>
      </p:sp>
      <p:sp>
        <p:nvSpPr>
          <p:cNvPr id="3" name="Subtitle 2"/>
          <p:cNvSpPr>
            <a:spLocks noGrp="1"/>
          </p:cNvSpPr>
          <p:nvPr>
            <p:ph type="subTitle" idx="1"/>
          </p:nvPr>
        </p:nvSpPr>
        <p:spPr/>
        <p:txBody>
          <a:bodyPr/>
          <a:lstStyle/>
          <a:p>
            <a:r>
              <a:rPr lang="en-US" dirty="0" smtClean="0"/>
              <a:t>Math for Liberal Studies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Less Simple Example</a:t>
            </a:r>
            <a:endParaRPr lang="en-US" dirty="0"/>
          </a:p>
        </p:txBody>
      </p:sp>
      <p:sp>
        <p:nvSpPr>
          <p:cNvPr id="3" name="Content Placeholder 2"/>
          <p:cNvSpPr>
            <a:spLocks noGrp="1"/>
          </p:cNvSpPr>
          <p:nvPr>
            <p:ph idx="1"/>
          </p:nvPr>
        </p:nvSpPr>
        <p:spPr/>
        <p:txBody>
          <a:bodyPr/>
          <a:lstStyle/>
          <a:p>
            <a:r>
              <a:rPr lang="en-US" dirty="0" smtClean="0"/>
              <a:t>Divide each state’s population by the total population to get the % population</a:t>
            </a:r>
            <a:endParaRPr lang="en-US" dirty="0"/>
          </a:p>
        </p:txBody>
      </p:sp>
      <p:graphicFrame>
        <p:nvGraphicFramePr>
          <p:cNvPr id="4" name="Table 3"/>
          <p:cNvGraphicFramePr>
            <a:graphicFrameLocks noGrp="1"/>
          </p:cNvGraphicFramePr>
          <p:nvPr/>
        </p:nvGraphicFramePr>
        <p:xfrm>
          <a:off x="228597" y="3581400"/>
          <a:ext cx="4053843" cy="2463800"/>
        </p:xfrm>
        <a:graphic>
          <a:graphicData uri="http://schemas.openxmlformats.org/drawingml/2006/table">
            <a:tbl>
              <a:tblPr firstRow="1" bandRow="1">
                <a:tableStyleId>{5C22544A-7EE6-4342-B048-85BDC9FD1C3A}</a:tableStyleId>
              </a:tblPr>
              <a:tblGrid>
                <a:gridCol w="1524003"/>
                <a:gridCol w="1371600"/>
                <a:gridCol w="1158240"/>
              </a:tblGrid>
              <a:tr h="60960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r>
              <a:tr h="370840">
                <a:tc>
                  <a:txBody>
                    <a:bodyPr/>
                    <a:lstStyle/>
                    <a:p>
                      <a:r>
                        <a:rPr lang="en-US" dirty="0" err="1" smtClean="0"/>
                        <a:t>Angria</a:t>
                      </a:r>
                      <a:endParaRPr lang="en-US" dirty="0"/>
                    </a:p>
                  </a:txBody>
                  <a:tcPr/>
                </a:tc>
                <a:tc>
                  <a:txBody>
                    <a:bodyPr/>
                    <a:lstStyle/>
                    <a:p>
                      <a:pPr algn="ctr"/>
                      <a:r>
                        <a:rPr lang="en-US" dirty="0" smtClean="0"/>
                        <a:t>83,424</a:t>
                      </a:r>
                      <a:endParaRPr lang="en-US" dirty="0"/>
                    </a:p>
                  </a:txBody>
                  <a:tcPr/>
                </a:tc>
                <a:tc>
                  <a:txBody>
                    <a:bodyPr/>
                    <a:lstStyle/>
                    <a:p>
                      <a:pPr algn="ctr"/>
                      <a:r>
                        <a:rPr lang="en-US" dirty="0" smtClean="0"/>
                        <a:t>39.06%</a:t>
                      </a:r>
                      <a:endParaRPr lang="en-US" dirty="0"/>
                    </a:p>
                  </a:txBody>
                  <a:tcPr anchor="ctr"/>
                </a:tc>
              </a:tr>
              <a:tr h="370840">
                <a:tc>
                  <a:txBody>
                    <a:bodyPr/>
                    <a:lstStyle/>
                    <a:p>
                      <a:r>
                        <a:rPr lang="en-US" dirty="0" err="1" smtClean="0"/>
                        <a:t>Bretonnia</a:t>
                      </a:r>
                      <a:endParaRPr lang="en-US" dirty="0"/>
                    </a:p>
                  </a:txBody>
                  <a:tcPr/>
                </a:tc>
                <a:tc>
                  <a:txBody>
                    <a:bodyPr/>
                    <a:lstStyle/>
                    <a:p>
                      <a:pPr algn="ctr"/>
                      <a:r>
                        <a:rPr lang="en-US" dirty="0" smtClean="0"/>
                        <a:t>67,791</a:t>
                      </a:r>
                      <a:endParaRPr lang="en-US" dirty="0"/>
                    </a:p>
                  </a:txBody>
                  <a:tcPr/>
                </a:tc>
                <a:tc>
                  <a:txBody>
                    <a:bodyPr/>
                    <a:lstStyle/>
                    <a:p>
                      <a:pPr algn="ctr"/>
                      <a:r>
                        <a:rPr lang="en-US" dirty="0" smtClean="0"/>
                        <a:t>31.74%</a:t>
                      </a:r>
                      <a:endParaRPr lang="en-US" dirty="0"/>
                    </a:p>
                  </a:txBody>
                  <a:tcPr anchor="ctr"/>
                </a:tc>
              </a:tr>
              <a:tr h="370840">
                <a:tc>
                  <a:txBody>
                    <a:bodyPr/>
                    <a:lstStyle/>
                    <a:p>
                      <a:r>
                        <a:rPr lang="en-US" dirty="0" err="1" smtClean="0"/>
                        <a:t>Curaguay</a:t>
                      </a:r>
                      <a:endParaRPr lang="en-US" dirty="0"/>
                    </a:p>
                  </a:txBody>
                  <a:tcPr/>
                </a:tc>
                <a:tc>
                  <a:txBody>
                    <a:bodyPr/>
                    <a:lstStyle/>
                    <a:p>
                      <a:pPr algn="ctr"/>
                      <a:r>
                        <a:rPr lang="en-US" dirty="0" smtClean="0"/>
                        <a:t>45,102</a:t>
                      </a:r>
                      <a:endParaRPr lang="en-US" dirty="0"/>
                    </a:p>
                  </a:txBody>
                  <a:tcPr/>
                </a:tc>
                <a:tc>
                  <a:txBody>
                    <a:bodyPr/>
                    <a:lstStyle/>
                    <a:p>
                      <a:pPr algn="ctr"/>
                      <a:r>
                        <a:rPr lang="en-US" dirty="0" smtClean="0"/>
                        <a:t>21.12%</a:t>
                      </a:r>
                      <a:endParaRPr lang="en-US" dirty="0"/>
                    </a:p>
                  </a:txBody>
                  <a:tcPr anchor="ctr"/>
                </a:tc>
              </a:tr>
              <a:tr h="370840">
                <a:tc>
                  <a:txBody>
                    <a:bodyPr/>
                    <a:lstStyle/>
                    <a:p>
                      <a:r>
                        <a:rPr lang="en-US" dirty="0" err="1" smtClean="0"/>
                        <a:t>Dennenberg</a:t>
                      </a:r>
                      <a:endParaRPr lang="en-US" dirty="0"/>
                    </a:p>
                  </a:txBody>
                  <a:tcPr/>
                </a:tc>
                <a:tc>
                  <a:txBody>
                    <a:bodyPr/>
                    <a:lstStyle/>
                    <a:p>
                      <a:pPr algn="ctr"/>
                      <a:r>
                        <a:rPr lang="en-US" dirty="0" smtClean="0"/>
                        <a:t>17,249</a:t>
                      </a:r>
                      <a:endParaRPr lang="en-US" dirty="0"/>
                    </a:p>
                  </a:txBody>
                  <a:tcPr/>
                </a:tc>
                <a:tc>
                  <a:txBody>
                    <a:bodyPr/>
                    <a:lstStyle/>
                    <a:p>
                      <a:pPr algn="ctr"/>
                      <a:r>
                        <a:rPr lang="en-US" dirty="0" smtClean="0"/>
                        <a:t>8.08%</a:t>
                      </a:r>
                      <a:endParaRPr lang="en-US" dirty="0"/>
                    </a:p>
                  </a:txBody>
                  <a:tcPr anchor="ctr"/>
                </a:tc>
              </a:tr>
              <a:tr h="370840">
                <a:tc>
                  <a:txBody>
                    <a:bodyPr/>
                    <a:lstStyle/>
                    <a:p>
                      <a:r>
                        <a:rPr lang="en-US" b="1" dirty="0" smtClean="0"/>
                        <a:t>Total</a:t>
                      </a:r>
                      <a:endParaRPr lang="en-US" b="1" dirty="0"/>
                    </a:p>
                  </a:txBody>
                  <a:tcPr/>
                </a:tc>
                <a:tc>
                  <a:txBody>
                    <a:bodyPr/>
                    <a:lstStyle/>
                    <a:p>
                      <a:pPr algn="ctr"/>
                      <a:r>
                        <a:rPr lang="en-US" b="1" dirty="0" smtClean="0"/>
                        <a:t>213,566</a:t>
                      </a:r>
                      <a:endParaRPr lang="en-US" b="1" dirty="0"/>
                    </a:p>
                  </a:txBody>
                  <a:tcPr/>
                </a:tc>
                <a:tc>
                  <a:txBody>
                    <a:bodyPr/>
                    <a:lstStyle/>
                    <a:p>
                      <a:pPr algn="ctr"/>
                      <a:r>
                        <a:rPr lang="en-US" b="1" dirty="0" smtClean="0"/>
                        <a:t>100%</a:t>
                      </a:r>
                      <a:endParaRPr lang="en-US" b="1" dirty="0"/>
                    </a:p>
                  </a:txBody>
                  <a:tcPr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Less Simple Example</a:t>
            </a:r>
            <a:endParaRPr lang="en-US" dirty="0"/>
          </a:p>
        </p:txBody>
      </p:sp>
      <p:sp>
        <p:nvSpPr>
          <p:cNvPr id="3" name="Content Placeholder 2"/>
          <p:cNvSpPr>
            <a:spLocks noGrp="1"/>
          </p:cNvSpPr>
          <p:nvPr>
            <p:ph idx="1"/>
          </p:nvPr>
        </p:nvSpPr>
        <p:spPr/>
        <p:txBody>
          <a:bodyPr/>
          <a:lstStyle/>
          <a:p>
            <a:r>
              <a:rPr lang="en-US" dirty="0" smtClean="0"/>
              <a:t>Multiply that percentage by the total number of seats (in this case 50) to get each state’s </a:t>
            </a:r>
            <a:r>
              <a:rPr lang="en-US" b="1" dirty="0" smtClean="0"/>
              <a:t>fair share</a:t>
            </a:r>
            <a:r>
              <a:rPr lang="en-US" dirty="0" smtClean="0"/>
              <a:t> of seats</a:t>
            </a:r>
            <a:endParaRPr lang="en-US" dirty="0"/>
          </a:p>
        </p:txBody>
      </p:sp>
      <p:graphicFrame>
        <p:nvGraphicFramePr>
          <p:cNvPr id="4" name="Table 3"/>
          <p:cNvGraphicFramePr>
            <a:graphicFrameLocks noGrp="1"/>
          </p:cNvGraphicFramePr>
          <p:nvPr/>
        </p:nvGraphicFramePr>
        <p:xfrm>
          <a:off x="228597" y="3581400"/>
          <a:ext cx="5212083" cy="2463800"/>
        </p:xfrm>
        <a:graphic>
          <a:graphicData uri="http://schemas.openxmlformats.org/drawingml/2006/table">
            <a:tbl>
              <a:tblPr firstRow="1" bandRow="1">
                <a:tableStyleId>{5C22544A-7EE6-4342-B048-85BDC9FD1C3A}</a:tableStyleId>
              </a:tblPr>
              <a:tblGrid>
                <a:gridCol w="1524003"/>
                <a:gridCol w="1371600"/>
                <a:gridCol w="1158240"/>
                <a:gridCol w="1158240"/>
              </a:tblGrid>
              <a:tr h="60960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r>
              <a:tr h="370840">
                <a:tc>
                  <a:txBody>
                    <a:bodyPr/>
                    <a:lstStyle/>
                    <a:p>
                      <a:r>
                        <a:rPr lang="en-US" dirty="0" err="1" smtClean="0"/>
                        <a:t>Angria</a:t>
                      </a:r>
                      <a:endParaRPr lang="en-US" dirty="0"/>
                    </a:p>
                  </a:txBody>
                  <a:tcPr/>
                </a:tc>
                <a:tc>
                  <a:txBody>
                    <a:bodyPr/>
                    <a:lstStyle/>
                    <a:p>
                      <a:pPr algn="ctr"/>
                      <a:r>
                        <a:rPr lang="en-US" dirty="0" smtClean="0"/>
                        <a:t>83,424</a:t>
                      </a:r>
                      <a:endParaRPr lang="en-US" dirty="0"/>
                    </a:p>
                  </a:txBody>
                  <a:tcPr/>
                </a:tc>
                <a:tc>
                  <a:txBody>
                    <a:bodyPr/>
                    <a:lstStyle/>
                    <a:p>
                      <a:pPr algn="ctr"/>
                      <a:r>
                        <a:rPr lang="en-US" dirty="0" smtClean="0"/>
                        <a:t>39.06%</a:t>
                      </a:r>
                      <a:endParaRPr lang="en-US" dirty="0"/>
                    </a:p>
                  </a:txBody>
                  <a:tcPr anchor="ctr"/>
                </a:tc>
                <a:tc>
                  <a:txBody>
                    <a:bodyPr/>
                    <a:lstStyle/>
                    <a:p>
                      <a:pPr algn="ctr"/>
                      <a:r>
                        <a:rPr lang="en-US" dirty="0" smtClean="0"/>
                        <a:t>19.53</a:t>
                      </a:r>
                      <a:endParaRPr lang="en-US" dirty="0"/>
                    </a:p>
                  </a:txBody>
                  <a:tcPr anchor="ctr"/>
                </a:tc>
              </a:tr>
              <a:tr h="370840">
                <a:tc>
                  <a:txBody>
                    <a:bodyPr/>
                    <a:lstStyle/>
                    <a:p>
                      <a:r>
                        <a:rPr lang="en-US" dirty="0" err="1" smtClean="0"/>
                        <a:t>Bretonnia</a:t>
                      </a:r>
                      <a:endParaRPr lang="en-US" dirty="0"/>
                    </a:p>
                  </a:txBody>
                  <a:tcPr/>
                </a:tc>
                <a:tc>
                  <a:txBody>
                    <a:bodyPr/>
                    <a:lstStyle/>
                    <a:p>
                      <a:pPr algn="ctr"/>
                      <a:r>
                        <a:rPr lang="en-US" dirty="0" smtClean="0"/>
                        <a:t>67,791</a:t>
                      </a:r>
                      <a:endParaRPr lang="en-US" dirty="0"/>
                    </a:p>
                  </a:txBody>
                  <a:tcPr/>
                </a:tc>
                <a:tc>
                  <a:txBody>
                    <a:bodyPr/>
                    <a:lstStyle/>
                    <a:p>
                      <a:pPr algn="ctr"/>
                      <a:r>
                        <a:rPr lang="en-US" dirty="0" smtClean="0"/>
                        <a:t>31.74%</a:t>
                      </a:r>
                      <a:endParaRPr lang="en-US" dirty="0"/>
                    </a:p>
                  </a:txBody>
                  <a:tcPr anchor="ctr"/>
                </a:tc>
                <a:tc>
                  <a:txBody>
                    <a:bodyPr/>
                    <a:lstStyle/>
                    <a:p>
                      <a:pPr algn="ctr"/>
                      <a:r>
                        <a:rPr lang="en-US" dirty="0" smtClean="0"/>
                        <a:t>15.87</a:t>
                      </a:r>
                      <a:endParaRPr lang="en-US" dirty="0"/>
                    </a:p>
                  </a:txBody>
                  <a:tcPr anchor="ctr"/>
                </a:tc>
              </a:tr>
              <a:tr h="370840">
                <a:tc>
                  <a:txBody>
                    <a:bodyPr/>
                    <a:lstStyle/>
                    <a:p>
                      <a:r>
                        <a:rPr lang="en-US" dirty="0" err="1" smtClean="0"/>
                        <a:t>Curaguay</a:t>
                      </a:r>
                      <a:endParaRPr lang="en-US" dirty="0"/>
                    </a:p>
                  </a:txBody>
                  <a:tcPr/>
                </a:tc>
                <a:tc>
                  <a:txBody>
                    <a:bodyPr/>
                    <a:lstStyle/>
                    <a:p>
                      <a:pPr algn="ctr"/>
                      <a:r>
                        <a:rPr lang="en-US" dirty="0" smtClean="0"/>
                        <a:t>45,102</a:t>
                      </a:r>
                      <a:endParaRPr lang="en-US" dirty="0"/>
                    </a:p>
                  </a:txBody>
                  <a:tcPr/>
                </a:tc>
                <a:tc>
                  <a:txBody>
                    <a:bodyPr/>
                    <a:lstStyle/>
                    <a:p>
                      <a:pPr algn="ctr"/>
                      <a:r>
                        <a:rPr lang="en-US" dirty="0" smtClean="0"/>
                        <a:t>21.12%</a:t>
                      </a:r>
                      <a:endParaRPr lang="en-US" dirty="0"/>
                    </a:p>
                  </a:txBody>
                  <a:tcPr anchor="ctr"/>
                </a:tc>
                <a:tc>
                  <a:txBody>
                    <a:bodyPr/>
                    <a:lstStyle/>
                    <a:p>
                      <a:pPr algn="ctr"/>
                      <a:r>
                        <a:rPr lang="en-US" dirty="0" smtClean="0"/>
                        <a:t>10.56</a:t>
                      </a:r>
                      <a:endParaRPr lang="en-US" dirty="0"/>
                    </a:p>
                  </a:txBody>
                  <a:tcPr anchor="ctr"/>
                </a:tc>
              </a:tr>
              <a:tr h="370840">
                <a:tc>
                  <a:txBody>
                    <a:bodyPr/>
                    <a:lstStyle/>
                    <a:p>
                      <a:r>
                        <a:rPr lang="en-US" dirty="0" err="1" smtClean="0"/>
                        <a:t>Dennenberg</a:t>
                      </a:r>
                      <a:endParaRPr lang="en-US" dirty="0"/>
                    </a:p>
                  </a:txBody>
                  <a:tcPr/>
                </a:tc>
                <a:tc>
                  <a:txBody>
                    <a:bodyPr/>
                    <a:lstStyle/>
                    <a:p>
                      <a:pPr algn="ctr"/>
                      <a:r>
                        <a:rPr lang="en-US" dirty="0" smtClean="0"/>
                        <a:t>17,249</a:t>
                      </a:r>
                      <a:endParaRPr lang="en-US" dirty="0"/>
                    </a:p>
                  </a:txBody>
                  <a:tcPr/>
                </a:tc>
                <a:tc>
                  <a:txBody>
                    <a:bodyPr/>
                    <a:lstStyle/>
                    <a:p>
                      <a:pPr algn="ctr"/>
                      <a:r>
                        <a:rPr lang="en-US" dirty="0" smtClean="0"/>
                        <a:t>8.08%</a:t>
                      </a:r>
                      <a:endParaRPr lang="en-US" dirty="0"/>
                    </a:p>
                  </a:txBody>
                  <a:tcPr anchor="ctr"/>
                </a:tc>
                <a:tc>
                  <a:txBody>
                    <a:bodyPr/>
                    <a:lstStyle/>
                    <a:p>
                      <a:pPr algn="ctr"/>
                      <a:r>
                        <a:rPr lang="en-US" dirty="0" smtClean="0"/>
                        <a:t>4.04</a:t>
                      </a:r>
                      <a:endParaRPr lang="en-US" dirty="0"/>
                    </a:p>
                  </a:txBody>
                  <a:tcPr anchor="ctr"/>
                </a:tc>
              </a:tr>
              <a:tr h="370840">
                <a:tc>
                  <a:txBody>
                    <a:bodyPr/>
                    <a:lstStyle/>
                    <a:p>
                      <a:r>
                        <a:rPr lang="en-US" b="1" dirty="0" smtClean="0"/>
                        <a:t>Total</a:t>
                      </a:r>
                      <a:endParaRPr lang="en-US" b="1" dirty="0"/>
                    </a:p>
                  </a:txBody>
                  <a:tcPr/>
                </a:tc>
                <a:tc>
                  <a:txBody>
                    <a:bodyPr/>
                    <a:lstStyle/>
                    <a:p>
                      <a:pPr algn="ctr"/>
                      <a:r>
                        <a:rPr lang="en-US" b="1" dirty="0" smtClean="0"/>
                        <a:t>213,566</a:t>
                      </a:r>
                      <a:endParaRPr lang="en-US" b="1" dirty="0"/>
                    </a:p>
                  </a:txBody>
                  <a:tcPr/>
                </a:tc>
                <a:tc>
                  <a:txBody>
                    <a:bodyPr/>
                    <a:lstStyle/>
                    <a:p>
                      <a:pPr algn="ctr"/>
                      <a:r>
                        <a:rPr lang="en-US" b="1" dirty="0" smtClean="0"/>
                        <a:t>100%</a:t>
                      </a:r>
                      <a:endParaRPr lang="en-US" b="1" dirty="0"/>
                    </a:p>
                  </a:txBody>
                  <a:tcPr anchor="ctr"/>
                </a:tc>
                <a:tc>
                  <a:txBody>
                    <a:bodyPr/>
                    <a:lstStyle/>
                    <a:p>
                      <a:pPr algn="ctr"/>
                      <a:r>
                        <a:rPr lang="en-US" b="1" dirty="0" smtClean="0"/>
                        <a:t>50</a:t>
                      </a:r>
                      <a:endParaRPr lang="en-US" b="1" dirty="0"/>
                    </a:p>
                  </a:txBody>
                  <a:tcPr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Less Simple Example</a:t>
            </a:r>
            <a:endParaRPr lang="en-US" dirty="0"/>
          </a:p>
        </p:txBody>
      </p:sp>
      <p:sp>
        <p:nvSpPr>
          <p:cNvPr id="3" name="Content Placeholder 2"/>
          <p:cNvSpPr>
            <a:spLocks noGrp="1"/>
          </p:cNvSpPr>
          <p:nvPr>
            <p:ph idx="1"/>
          </p:nvPr>
        </p:nvSpPr>
        <p:spPr/>
        <p:txBody>
          <a:bodyPr/>
          <a:lstStyle/>
          <a:p>
            <a:r>
              <a:rPr lang="en-US" dirty="0" smtClean="0"/>
              <a:t>The problem is that we can’t assign a state 19.53 seats… each apportionment must be a whole number!</a:t>
            </a:r>
            <a:endParaRPr lang="en-US" dirty="0"/>
          </a:p>
        </p:txBody>
      </p:sp>
      <p:graphicFrame>
        <p:nvGraphicFramePr>
          <p:cNvPr id="4" name="Table 3"/>
          <p:cNvGraphicFramePr>
            <a:graphicFrameLocks noGrp="1"/>
          </p:cNvGraphicFramePr>
          <p:nvPr/>
        </p:nvGraphicFramePr>
        <p:xfrm>
          <a:off x="228597" y="3581400"/>
          <a:ext cx="5212083" cy="2463800"/>
        </p:xfrm>
        <a:graphic>
          <a:graphicData uri="http://schemas.openxmlformats.org/drawingml/2006/table">
            <a:tbl>
              <a:tblPr firstRow="1" bandRow="1">
                <a:tableStyleId>{5C22544A-7EE6-4342-B048-85BDC9FD1C3A}</a:tableStyleId>
              </a:tblPr>
              <a:tblGrid>
                <a:gridCol w="1524003"/>
                <a:gridCol w="1371600"/>
                <a:gridCol w="1158240"/>
                <a:gridCol w="1158240"/>
              </a:tblGrid>
              <a:tr h="60960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r>
              <a:tr h="370840">
                <a:tc>
                  <a:txBody>
                    <a:bodyPr/>
                    <a:lstStyle/>
                    <a:p>
                      <a:r>
                        <a:rPr lang="en-US" dirty="0" err="1" smtClean="0"/>
                        <a:t>Angria</a:t>
                      </a:r>
                      <a:endParaRPr lang="en-US" dirty="0"/>
                    </a:p>
                  </a:txBody>
                  <a:tcPr/>
                </a:tc>
                <a:tc>
                  <a:txBody>
                    <a:bodyPr/>
                    <a:lstStyle/>
                    <a:p>
                      <a:pPr algn="ctr"/>
                      <a:r>
                        <a:rPr lang="en-US" dirty="0" smtClean="0"/>
                        <a:t>83,424</a:t>
                      </a:r>
                      <a:endParaRPr lang="en-US" dirty="0"/>
                    </a:p>
                  </a:txBody>
                  <a:tcPr/>
                </a:tc>
                <a:tc>
                  <a:txBody>
                    <a:bodyPr/>
                    <a:lstStyle/>
                    <a:p>
                      <a:pPr algn="ctr"/>
                      <a:r>
                        <a:rPr lang="en-US" dirty="0" smtClean="0"/>
                        <a:t>39.06%</a:t>
                      </a:r>
                      <a:endParaRPr lang="en-US" dirty="0"/>
                    </a:p>
                  </a:txBody>
                  <a:tcPr anchor="ctr"/>
                </a:tc>
                <a:tc>
                  <a:txBody>
                    <a:bodyPr/>
                    <a:lstStyle/>
                    <a:p>
                      <a:pPr algn="ctr"/>
                      <a:r>
                        <a:rPr lang="en-US" dirty="0" smtClean="0"/>
                        <a:t>19.53</a:t>
                      </a:r>
                      <a:endParaRPr lang="en-US" dirty="0"/>
                    </a:p>
                  </a:txBody>
                  <a:tcPr anchor="ctr"/>
                </a:tc>
              </a:tr>
              <a:tr h="370840">
                <a:tc>
                  <a:txBody>
                    <a:bodyPr/>
                    <a:lstStyle/>
                    <a:p>
                      <a:r>
                        <a:rPr lang="en-US" dirty="0" err="1" smtClean="0"/>
                        <a:t>Bretonnia</a:t>
                      </a:r>
                      <a:endParaRPr lang="en-US" dirty="0"/>
                    </a:p>
                  </a:txBody>
                  <a:tcPr/>
                </a:tc>
                <a:tc>
                  <a:txBody>
                    <a:bodyPr/>
                    <a:lstStyle/>
                    <a:p>
                      <a:pPr algn="ctr"/>
                      <a:r>
                        <a:rPr lang="en-US" dirty="0" smtClean="0"/>
                        <a:t>67,791</a:t>
                      </a:r>
                      <a:endParaRPr lang="en-US" dirty="0"/>
                    </a:p>
                  </a:txBody>
                  <a:tcPr/>
                </a:tc>
                <a:tc>
                  <a:txBody>
                    <a:bodyPr/>
                    <a:lstStyle/>
                    <a:p>
                      <a:pPr algn="ctr"/>
                      <a:r>
                        <a:rPr lang="en-US" dirty="0" smtClean="0"/>
                        <a:t>31.74%</a:t>
                      </a:r>
                      <a:endParaRPr lang="en-US" dirty="0"/>
                    </a:p>
                  </a:txBody>
                  <a:tcPr anchor="ctr"/>
                </a:tc>
                <a:tc>
                  <a:txBody>
                    <a:bodyPr/>
                    <a:lstStyle/>
                    <a:p>
                      <a:pPr algn="ctr"/>
                      <a:r>
                        <a:rPr lang="en-US" dirty="0" smtClean="0"/>
                        <a:t>15.87</a:t>
                      </a:r>
                      <a:endParaRPr lang="en-US" dirty="0"/>
                    </a:p>
                  </a:txBody>
                  <a:tcPr anchor="ctr"/>
                </a:tc>
              </a:tr>
              <a:tr h="370840">
                <a:tc>
                  <a:txBody>
                    <a:bodyPr/>
                    <a:lstStyle/>
                    <a:p>
                      <a:r>
                        <a:rPr lang="en-US" dirty="0" err="1" smtClean="0"/>
                        <a:t>Curaguay</a:t>
                      </a:r>
                      <a:endParaRPr lang="en-US" dirty="0"/>
                    </a:p>
                  </a:txBody>
                  <a:tcPr/>
                </a:tc>
                <a:tc>
                  <a:txBody>
                    <a:bodyPr/>
                    <a:lstStyle/>
                    <a:p>
                      <a:pPr algn="ctr"/>
                      <a:r>
                        <a:rPr lang="en-US" dirty="0" smtClean="0"/>
                        <a:t>45,102</a:t>
                      </a:r>
                      <a:endParaRPr lang="en-US" dirty="0"/>
                    </a:p>
                  </a:txBody>
                  <a:tcPr/>
                </a:tc>
                <a:tc>
                  <a:txBody>
                    <a:bodyPr/>
                    <a:lstStyle/>
                    <a:p>
                      <a:pPr algn="ctr"/>
                      <a:r>
                        <a:rPr lang="en-US" dirty="0" smtClean="0"/>
                        <a:t>21.12%</a:t>
                      </a:r>
                      <a:endParaRPr lang="en-US" dirty="0"/>
                    </a:p>
                  </a:txBody>
                  <a:tcPr anchor="ctr"/>
                </a:tc>
                <a:tc>
                  <a:txBody>
                    <a:bodyPr/>
                    <a:lstStyle/>
                    <a:p>
                      <a:pPr algn="ctr"/>
                      <a:r>
                        <a:rPr lang="en-US" dirty="0" smtClean="0"/>
                        <a:t>10.56</a:t>
                      </a:r>
                      <a:endParaRPr lang="en-US" dirty="0"/>
                    </a:p>
                  </a:txBody>
                  <a:tcPr anchor="ctr"/>
                </a:tc>
              </a:tr>
              <a:tr h="370840">
                <a:tc>
                  <a:txBody>
                    <a:bodyPr/>
                    <a:lstStyle/>
                    <a:p>
                      <a:r>
                        <a:rPr lang="en-US" dirty="0" err="1" smtClean="0"/>
                        <a:t>Dennenberg</a:t>
                      </a:r>
                      <a:endParaRPr lang="en-US" dirty="0"/>
                    </a:p>
                  </a:txBody>
                  <a:tcPr/>
                </a:tc>
                <a:tc>
                  <a:txBody>
                    <a:bodyPr/>
                    <a:lstStyle/>
                    <a:p>
                      <a:pPr algn="ctr"/>
                      <a:r>
                        <a:rPr lang="en-US" dirty="0" smtClean="0"/>
                        <a:t>17,249</a:t>
                      </a:r>
                      <a:endParaRPr lang="en-US" dirty="0"/>
                    </a:p>
                  </a:txBody>
                  <a:tcPr/>
                </a:tc>
                <a:tc>
                  <a:txBody>
                    <a:bodyPr/>
                    <a:lstStyle/>
                    <a:p>
                      <a:pPr algn="ctr"/>
                      <a:r>
                        <a:rPr lang="en-US" dirty="0" smtClean="0"/>
                        <a:t>8.08%</a:t>
                      </a:r>
                      <a:endParaRPr lang="en-US" dirty="0"/>
                    </a:p>
                  </a:txBody>
                  <a:tcPr anchor="ctr"/>
                </a:tc>
                <a:tc>
                  <a:txBody>
                    <a:bodyPr/>
                    <a:lstStyle/>
                    <a:p>
                      <a:pPr algn="ctr"/>
                      <a:r>
                        <a:rPr lang="en-US" dirty="0" smtClean="0"/>
                        <a:t>4.04</a:t>
                      </a:r>
                      <a:endParaRPr lang="en-US" dirty="0"/>
                    </a:p>
                  </a:txBody>
                  <a:tcPr anchor="ctr"/>
                </a:tc>
              </a:tr>
              <a:tr h="370840">
                <a:tc>
                  <a:txBody>
                    <a:bodyPr/>
                    <a:lstStyle/>
                    <a:p>
                      <a:r>
                        <a:rPr lang="en-US" b="1" dirty="0" smtClean="0"/>
                        <a:t>Total</a:t>
                      </a:r>
                      <a:endParaRPr lang="en-US" b="1" dirty="0"/>
                    </a:p>
                  </a:txBody>
                  <a:tcPr/>
                </a:tc>
                <a:tc>
                  <a:txBody>
                    <a:bodyPr/>
                    <a:lstStyle/>
                    <a:p>
                      <a:pPr algn="ctr"/>
                      <a:r>
                        <a:rPr lang="en-US" b="1" dirty="0" smtClean="0"/>
                        <a:t>213,566</a:t>
                      </a:r>
                      <a:endParaRPr lang="en-US" b="1" dirty="0"/>
                    </a:p>
                  </a:txBody>
                  <a:tcPr/>
                </a:tc>
                <a:tc>
                  <a:txBody>
                    <a:bodyPr/>
                    <a:lstStyle/>
                    <a:p>
                      <a:pPr algn="ctr"/>
                      <a:r>
                        <a:rPr lang="en-US" b="1" dirty="0" smtClean="0"/>
                        <a:t>100%</a:t>
                      </a:r>
                      <a:endParaRPr lang="en-US" b="1" dirty="0"/>
                    </a:p>
                  </a:txBody>
                  <a:tcPr anchor="ctr"/>
                </a:tc>
                <a:tc>
                  <a:txBody>
                    <a:bodyPr/>
                    <a:lstStyle/>
                    <a:p>
                      <a:pPr algn="ctr"/>
                      <a:r>
                        <a:rPr lang="en-US" b="1" dirty="0" smtClean="0"/>
                        <a:t>50</a:t>
                      </a:r>
                      <a:endParaRPr lang="en-US" b="1" dirty="0"/>
                    </a:p>
                  </a:txBody>
                  <a:tcPr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Less Simple Example</a:t>
            </a:r>
            <a:endParaRPr lang="en-US" dirty="0"/>
          </a:p>
        </p:txBody>
      </p:sp>
      <p:sp>
        <p:nvSpPr>
          <p:cNvPr id="3" name="Content Placeholder 2"/>
          <p:cNvSpPr>
            <a:spLocks noGrp="1"/>
          </p:cNvSpPr>
          <p:nvPr>
            <p:ph idx="1"/>
          </p:nvPr>
        </p:nvSpPr>
        <p:spPr/>
        <p:txBody>
          <a:bodyPr/>
          <a:lstStyle/>
          <a:p>
            <a:r>
              <a:rPr lang="en-US" dirty="0" smtClean="0"/>
              <a:t>We could try rounding each fair share to the nearest whole number, but we end up with 51 seats, which is more than we have!</a:t>
            </a:r>
            <a:endParaRPr lang="en-US" dirty="0"/>
          </a:p>
        </p:txBody>
      </p:sp>
      <p:graphicFrame>
        <p:nvGraphicFramePr>
          <p:cNvPr id="4" name="Table 3"/>
          <p:cNvGraphicFramePr>
            <a:graphicFrameLocks noGrp="1"/>
          </p:cNvGraphicFramePr>
          <p:nvPr/>
        </p:nvGraphicFramePr>
        <p:xfrm>
          <a:off x="228597" y="3581400"/>
          <a:ext cx="6370323" cy="2463800"/>
        </p:xfrm>
        <a:graphic>
          <a:graphicData uri="http://schemas.openxmlformats.org/drawingml/2006/table">
            <a:tbl>
              <a:tblPr firstRow="1" bandRow="1">
                <a:tableStyleId>{5C22544A-7EE6-4342-B048-85BDC9FD1C3A}</a:tableStyleId>
              </a:tblPr>
              <a:tblGrid>
                <a:gridCol w="1524003"/>
                <a:gridCol w="1371600"/>
                <a:gridCol w="1158240"/>
                <a:gridCol w="1158240"/>
                <a:gridCol w="1158240"/>
              </a:tblGrid>
              <a:tr h="60960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Seats</a:t>
                      </a:r>
                      <a:endParaRPr lang="en-US" dirty="0"/>
                    </a:p>
                  </a:txBody>
                  <a:tcPr anchor="ctr"/>
                </a:tc>
              </a:tr>
              <a:tr h="370840">
                <a:tc>
                  <a:txBody>
                    <a:bodyPr/>
                    <a:lstStyle/>
                    <a:p>
                      <a:r>
                        <a:rPr lang="en-US" dirty="0" err="1" smtClean="0"/>
                        <a:t>Angria</a:t>
                      </a:r>
                      <a:endParaRPr lang="en-US" dirty="0"/>
                    </a:p>
                  </a:txBody>
                  <a:tcPr/>
                </a:tc>
                <a:tc>
                  <a:txBody>
                    <a:bodyPr/>
                    <a:lstStyle/>
                    <a:p>
                      <a:pPr algn="ctr"/>
                      <a:r>
                        <a:rPr lang="en-US" dirty="0" smtClean="0"/>
                        <a:t>83,424</a:t>
                      </a:r>
                      <a:endParaRPr lang="en-US" dirty="0"/>
                    </a:p>
                  </a:txBody>
                  <a:tcPr/>
                </a:tc>
                <a:tc>
                  <a:txBody>
                    <a:bodyPr/>
                    <a:lstStyle/>
                    <a:p>
                      <a:pPr algn="ctr"/>
                      <a:r>
                        <a:rPr lang="en-US" dirty="0" smtClean="0"/>
                        <a:t>39.06%</a:t>
                      </a:r>
                      <a:endParaRPr lang="en-US" dirty="0"/>
                    </a:p>
                  </a:txBody>
                  <a:tcPr anchor="ctr"/>
                </a:tc>
                <a:tc>
                  <a:txBody>
                    <a:bodyPr/>
                    <a:lstStyle/>
                    <a:p>
                      <a:pPr algn="ctr"/>
                      <a:r>
                        <a:rPr lang="en-US" dirty="0" smtClean="0"/>
                        <a:t>19.53</a:t>
                      </a:r>
                      <a:endParaRPr lang="en-US" dirty="0"/>
                    </a:p>
                  </a:txBody>
                  <a:tcPr anchor="ctr"/>
                </a:tc>
                <a:tc>
                  <a:txBody>
                    <a:bodyPr/>
                    <a:lstStyle/>
                    <a:p>
                      <a:pPr algn="ctr"/>
                      <a:r>
                        <a:rPr lang="en-US" dirty="0" smtClean="0"/>
                        <a:t>20</a:t>
                      </a:r>
                      <a:endParaRPr lang="en-US" dirty="0"/>
                    </a:p>
                  </a:txBody>
                  <a:tcPr anchor="ctr"/>
                </a:tc>
              </a:tr>
              <a:tr h="370840">
                <a:tc>
                  <a:txBody>
                    <a:bodyPr/>
                    <a:lstStyle/>
                    <a:p>
                      <a:r>
                        <a:rPr lang="en-US" dirty="0" err="1" smtClean="0"/>
                        <a:t>Bretonnia</a:t>
                      </a:r>
                      <a:endParaRPr lang="en-US" dirty="0"/>
                    </a:p>
                  </a:txBody>
                  <a:tcPr/>
                </a:tc>
                <a:tc>
                  <a:txBody>
                    <a:bodyPr/>
                    <a:lstStyle/>
                    <a:p>
                      <a:pPr algn="ctr"/>
                      <a:r>
                        <a:rPr lang="en-US" dirty="0" smtClean="0"/>
                        <a:t>67,791</a:t>
                      </a:r>
                      <a:endParaRPr lang="en-US" dirty="0"/>
                    </a:p>
                  </a:txBody>
                  <a:tcPr/>
                </a:tc>
                <a:tc>
                  <a:txBody>
                    <a:bodyPr/>
                    <a:lstStyle/>
                    <a:p>
                      <a:pPr algn="ctr"/>
                      <a:r>
                        <a:rPr lang="en-US" dirty="0" smtClean="0"/>
                        <a:t>31.74%</a:t>
                      </a:r>
                      <a:endParaRPr lang="en-US" dirty="0"/>
                    </a:p>
                  </a:txBody>
                  <a:tcPr anchor="ctr"/>
                </a:tc>
                <a:tc>
                  <a:txBody>
                    <a:bodyPr/>
                    <a:lstStyle/>
                    <a:p>
                      <a:pPr algn="ctr"/>
                      <a:r>
                        <a:rPr lang="en-US" dirty="0" smtClean="0"/>
                        <a:t>15.87</a:t>
                      </a:r>
                      <a:endParaRPr lang="en-US" dirty="0"/>
                    </a:p>
                  </a:txBody>
                  <a:tcPr anchor="ctr"/>
                </a:tc>
                <a:tc>
                  <a:txBody>
                    <a:bodyPr/>
                    <a:lstStyle/>
                    <a:p>
                      <a:pPr algn="ctr"/>
                      <a:r>
                        <a:rPr lang="en-US" dirty="0" smtClean="0"/>
                        <a:t>16</a:t>
                      </a:r>
                      <a:endParaRPr lang="en-US" dirty="0"/>
                    </a:p>
                  </a:txBody>
                  <a:tcPr anchor="ctr"/>
                </a:tc>
              </a:tr>
              <a:tr h="370840">
                <a:tc>
                  <a:txBody>
                    <a:bodyPr/>
                    <a:lstStyle/>
                    <a:p>
                      <a:r>
                        <a:rPr lang="en-US" dirty="0" err="1" smtClean="0"/>
                        <a:t>Curaguay</a:t>
                      </a:r>
                      <a:endParaRPr lang="en-US" dirty="0"/>
                    </a:p>
                  </a:txBody>
                  <a:tcPr/>
                </a:tc>
                <a:tc>
                  <a:txBody>
                    <a:bodyPr/>
                    <a:lstStyle/>
                    <a:p>
                      <a:pPr algn="ctr"/>
                      <a:r>
                        <a:rPr lang="en-US" dirty="0" smtClean="0"/>
                        <a:t>45,102</a:t>
                      </a:r>
                      <a:endParaRPr lang="en-US" dirty="0"/>
                    </a:p>
                  </a:txBody>
                  <a:tcPr/>
                </a:tc>
                <a:tc>
                  <a:txBody>
                    <a:bodyPr/>
                    <a:lstStyle/>
                    <a:p>
                      <a:pPr algn="ctr"/>
                      <a:r>
                        <a:rPr lang="en-US" dirty="0" smtClean="0"/>
                        <a:t>21.12%</a:t>
                      </a:r>
                      <a:endParaRPr lang="en-US" dirty="0"/>
                    </a:p>
                  </a:txBody>
                  <a:tcPr anchor="ctr"/>
                </a:tc>
                <a:tc>
                  <a:txBody>
                    <a:bodyPr/>
                    <a:lstStyle/>
                    <a:p>
                      <a:pPr algn="ctr"/>
                      <a:r>
                        <a:rPr lang="en-US" dirty="0" smtClean="0"/>
                        <a:t>10.56</a:t>
                      </a:r>
                      <a:endParaRPr lang="en-US" dirty="0"/>
                    </a:p>
                  </a:txBody>
                  <a:tcPr anchor="ctr"/>
                </a:tc>
                <a:tc>
                  <a:txBody>
                    <a:bodyPr/>
                    <a:lstStyle/>
                    <a:p>
                      <a:pPr algn="ctr"/>
                      <a:r>
                        <a:rPr lang="en-US" dirty="0" smtClean="0"/>
                        <a:t>11</a:t>
                      </a:r>
                      <a:endParaRPr lang="en-US" dirty="0"/>
                    </a:p>
                  </a:txBody>
                  <a:tcPr anchor="ctr"/>
                </a:tc>
              </a:tr>
              <a:tr h="370840">
                <a:tc>
                  <a:txBody>
                    <a:bodyPr/>
                    <a:lstStyle/>
                    <a:p>
                      <a:r>
                        <a:rPr lang="en-US" dirty="0" err="1" smtClean="0"/>
                        <a:t>Dennenberg</a:t>
                      </a:r>
                      <a:endParaRPr lang="en-US" dirty="0"/>
                    </a:p>
                  </a:txBody>
                  <a:tcPr/>
                </a:tc>
                <a:tc>
                  <a:txBody>
                    <a:bodyPr/>
                    <a:lstStyle/>
                    <a:p>
                      <a:pPr algn="ctr"/>
                      <a:r>
                        <a:rPr lang="en-US" dirty="0" smtClean="0"/>
                        <a:t>17,249</a:t>
                      </a:r>
                      <a:endParaRPr lang="en-US" dirty="0"/>
                    </a:p>
                  </a:txBody>
                  <a:tcPr/>
                </a:tc>
                <a:tc>
                  <a:txBody>
                    <a:bodyPr/>
                    <a:lstStyle/>
                    <a:p>
                      <a:pPr algn="ctr"/>
                      <a:r>
                        <a:rPr lang="en-US" dirty="0" smtClean="0"/>
                        <a:t>8.08%</a:t>
                      </a:r>
                      <a:endParaRPr lang="en-US" dirty="0"/>
                    </a:p>
                  </a:txBody>
                  <a:tcPr anchor="ctr"/>
                </a:tc>
                <a:tc>
                  <a:txBody>
                    <a:bodyPr/>
                    <a:lstStyle/>
                    <a:p>
                      <a:pPr algn="ctr"/>
                      <a:r>
                        <a:rPr lang="en-US" dirty="0" smtClean="0"/>
                        <a:t>4.04</a:t>
                      </a:r>
                      <a:endParaRPr lang="en-US" dirty="0"/>
                    </a:p>
                  </a:txBody>
                  <a:tcPr anchor="ctr"/>
                </a:tc>
                <a:tc>
                  <a:txBody>
                    <a:bodyPr/>
                    <a:lstStyle/>
                    <a:p>
                      <a:pPr algn="ctr"/>
                      <a:r>
                        <a:rPr lang="en-US" dirty="0" smtClean="0"/>
                        <a:t>4</a:t>
                      </a:r>
                      <a:endParaRPr lang="en-US" dirty="0"/>
                    </a:p>
                  </a:txBody>
                  <a:tcPr anchor="ctr"/>
                </a:tc>
              </a:tr>
              <a:tr h="370840">
                <a:tc>
                  <a:txBody>
                    <a:bodyPr/>
                    <a:lstStyle/>
                    <a:p>
                      <a:r>
                        <a:rPr lang="en-US" b="1" dirty="0" smtClean="0"/>
                        <a:t>Total</a:t>
                      </a:r>
                      <a:endParaRPr lang="en-US" b="1" dirty="0"/>
                    </a:p>
                  </a:txBody>
                  <a:tcPr/>
                </a:tc>
                <a:tc>
                  <a:txBody>
                    <a:bodyPr/>
                    <a:lstStyle/>
                    <a:p>
                      <a:pPr algn="ctr"/>
                      <a:r>
                        <a:rPr lang="en-US" b="1" dirty="0" smtClean="0"/>
                        <a:t>213,566</a:t>
                      </a:r>
                      <a:endParaRPr lang="en-US" b="1" dirty="0"/>
                    </a:p>
                  </a:txBody>
                  <a:tcPr/>
                </a:tc>
                <a:tc>
                  <a:txBody>
                    <a:bodyPr/>
                    <a:lstStyle/>
                    <a:p>
                      <a:pPr algn="ctr"/>
                      <a:r>
                        <a:rPr lang="en-US" b="1" dirty="0" smtClean="0"/>
                        <a:t>100%</a:t>
                      </a:r>
                      <a:endParaRPr lang="en-US" b="1" dirty="0"/>
                    </a:p>
                  </a:txBody>
                  <a:tcPr anchor="ctr"/>
                </a:tc>
                <a:tc>
                  <a:txBody>
                    <a:bodyPr/>
                    <a:lstStyle/>
                    <a:p>
                      <a:pPr algn="ctr"/>
                      <a:r>
                        <a:rPr lang="en-US" b="1" dirty="0" smtClean="0"/>
                        <a:t>50</a:t>
                      </a:r>
                      <a:endParaRPr lang="en-US" b="1" dirty="0"/>
                    </a:p>
                  </a:txBody>
                  <a:tcPr anchor="ctr"/>
                </a:tc>
                <a:tc>
                  <a:txBody>
                    <a:bodyPr/>
                    <a:lstStyle/>
                    <a:p>
                      <a:pPr algn="ctr"/>
                      <a:r>
                        <a:rPr lang="en-US" b="1" dirty="0" smtClean="0">
                          <a:solidFill>
                            <a:srgbClr val="FF0000"/>
                          </a:solidFill>
                        </a:rPr>
                        <a:t>51</a:t>
                      </a:r>
                      <a:endParaRPr lang="en-US" b="1" dirty="0">
                        <a:solidFill>
                          <a:srgbClr val="FF0000"/>
                        </a:solidFill>
                      </a:endParaRPr>
                    </a:p>
                  </a:txBody>
                  <a:tcPr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Hamilton’s Method</a:t>
            </a:r>
            <a:endParaRPr lang="en-US" dirty="0"/>
          </a:p>
        </p:txBody>
      </p:sp>
      <p:sp>
        <p:nvSpPr>
          <p:cNvPr id="3" name="Content Placeholder 2"/>
          <p:cNvSpPr>
            <a:spLocks noGrp="1"/>
          </p:cNvSpPr>
          <p:nvPr>
            <p:ph idx="1"/>
          </p:nvPr>
        </p:nvSpPr>
        <p:spPr/>
        <p:txBody>
          <a:bodyPr/>
          <a:lstStyle/>
          <a:p>
            <a:r>
              <a:rPr lang="en-US" dirty="0" smtClean="0"/>
              <a:t>Named for Alexander Hamilton, who developed the method for apportioning the US House of Representatives</a:t>
            </a:r>
          </a:p>
          <a:p>
            <a:endParaRPr lang="en-US" dirty="0" smtClean="0"/>
          </a:p>
          <a:p>
            <a:r>
              <a:rPr lang="en-US" dirty="0" smtClean="0"/>
              <a:t>With Hamilton’s method, we</a:t>
            </a:r>
            <a:br>
              <a:rPr lang="en-US" dirty="0" smtClean="0"/>
            </a:br>
            <a:r>
              <a:rPr lang="en-US" dirty="0" smtClean="0"/>
              <a:t>start like we did before, and </a:t>
            </a:r>
            <a:br>
              <a:rPr lang="en-US" dirty="0" smtClean="0"/>
            </a:br>
            <a:r>
              <a:rPr lang="en-US" dirty="0" smtClean="0"/>
              <a:t>compute the fair shares</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324600" y="3200400"/>
            <a:ext cx="2143125" cy="2667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Hamilton’s Method</a:t>
            </a:r>
            <a:endParaRPr lang="en-US" dirty="0"/>
          </a:p>
        </p:txBody>
      </p:sp>
      <p:sp>
        <p:nvSpPr>
          <p:cNvPr id="3" name="Content Placeholder 2"/>
          <p:cNvSpPr>
            <a:spLocks noGrp="1"/>
          </p:cNvSpPr>
          <p:nvPr>
            <p:ph idx="1"/>
          </p:nvPr>
        </p:nvSpPr>
        <p:spPr/>
        <p:txBody>
          <a:bodyPr/>
          <a:lstStyle/>
          <a:p>
            <a:pPr>
              <a:spcAft>
                <a:spcPts val="1800"/>
              </a:spcAft>
            </a:pPr>
            <a:r>
              <a:rPr lang="en-US" dirty="0" smtClean="0"/>
              <a:t>Here are the fair shares we computed before</a:t>
            </a:r>
          </a:p>
          <a:p>
            <a:pPr>
              <a:spcAft>
                <a:spcPts val="1800"/>
              </a:spcAft>
            </a:pPr>
            <a:r>
              <a:rPr lang="en-US" dirty="0" smtClean="0"/>
              <a:t>Round each fair share </a:t>
            </a:r>
            <a:r>
              <a:rPr lang="en-US" i="1" dirty="0" smtClean="0"/>
              <a:t>down</a:t>
            </a:r>
            <a:endParaRPr lang="en-US" dirty="0"/>
          </a:p>
        </p:txBody>
      </p:sp>
      <p:graphicFrame>
        <p:nvGraphicFramePr>
          <p:cNvPr id="4" name="Table 3"/>
          <p:cNvGraphicFramePr>
            <a:graphicFrameLocks noGrp="1"/>
          </p:cNvGraphicFramePr>
          <p:nvPr/>
        </p:nvGraphicFramePr>
        <p:xfrm>
          <a:off x="228597" y="3581400"/>
          <a:ext cx="5212083" cy="2463800"/>
        </p:xfrm>
        <a:graphic>
          <a:graphicData uri="http://schemas.openxmlformats.org/drawingml/2006/table">
            <a:tbl>
              <a:tblPr firstRow="1" bandRow="1">
                <a:tableStyleId>{5C22544A-7EE6-4342-B048-85BDC9FD1C3A}</a:tableStyleId>
              </a:tblPr>
              <a:tblGrid>
                <a:gridCol w="1524003"/>
                <a:gridCol w="1371600"/>
                <a:gridCol w="1158240"/>
                <a:gridCol w="1158240"/>
              </a:tblGrid>
              <a:tr h="60960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r>
              <a:tr h="370840">
                <a:tc>
                  <a:txBody>
                    <a:bodyPr/>
                    <a:lstStyle/>
                    <a:p>
                      <a:r>
                        <a:rPr lang="en-US" dirty="0" err="1" smtClean="0"/>
                        <a:t>Angria</a:t>
                      </a:r>
                      <a:endParaRPr lang="en-US" dirty="0"/>
                    </a:p>
                  </a:txBody>
                  <a:tcPr/>
                </a:tc>
                <a:tc>
                  <a:txBody>
                    <a:bodyPr/>
                    <a:lstStyle/>
                    <a:p>
                      <a:pPr algn="ctr"/>
                      <a:r>
                        <a:rPr lang="en-US" dirty="0" smtClean="0"/>
                        <a:t>83,424</a:t>
                      </a:r>
                      <a:endParaRPr lang="en-US" dirty="0"/>
                    </a:p>
                  </a:txBody>
                  <a:tcPr/>
                </a:tc>
                <a:tc>
                  <a:txBody>
                    <a:bodyPr/>
                    <a:lstStyle/>
                    <a:p>
                      <a:pPr algn="ctr"/>
                      <a:r>
                        <a:rPr lang="en-US" dirty="0" smtClean="0"/>
                        <a:t>39.06%</a:t>
                      </a:r>
                      <a:endParaRPr lang="en-US" dirty="0"/>
                    </a:p>
                  </a:txBody>
                  <a:tcPr anchor="ctr"/>
                </a:tc>
                <a:tc>
                  <a:txBody>
                    <a:bodyPr/>
                    <a:lstStyle/>
                    <a:p>
                      <a:pPr algn="ctr"/>
                      <a:r>
                        <a:rPr lang="en-US" dirty="0" smtClean="0"/>
                        <a:t>19.53</a:t>
                      </a:r>
                      <a:endParaRPr lang="en-US" dirty="0"/>
                    </a:p>
                  </a:txBody>
                  <a:tcPr anchor="ctr"/>
                </a:tc>
              </a:tr>
              <a:tr h="370840">
                <a:tc>
                  <a:txBody>
                    <a:bodyPr/>
                    <a:lstStyle/>
                    <a:p>
                      <a:r>
                        <a:rPr lang="en-US" dirty="0" err="1" smtClean="0"/>
                        <a:t>Bretonnia</a:t>
                      </a:r>
                      <a:endParaRPr lang="en-US" dirty="0"/>
                    </a:p>
                  </a:txBody>
                  <a:tcPr/>
                </a:tc>
                <a:tc>
                  <a:txBody>
                    <a:bodyPr/>
                    <a:lstStyle/>
                    <a:p>
                      <a:pPr algn="ctr"/>
                      <a:r>
                        <a:rPr lang="en-US" dirty="0" smtClean="0"/>
                        <a:t>67,791</a:t>
                      </a:r>
                      <a:endParaRPr lang="en-US" dirty="0"/>
                    </a:p>
                  </a:txBody>
                  <a:tcPr/>
                </a:tc>
                <a:tc>
                  <a:txBody>
                    <a:bodyPr/>
                    <a:lstStyle/>
                    <a:p>
                      <a:pPr algn="ctr"/>
                      <a:r>
                        <a:rPr lang="en-US" dirty="0" smtClean="0"/>
                        <a:t>31.74%</a:t>
                      </a:r>
                      <a:endParaRPr lang="en-US" dirty="0"/>
                    </a:p>
                  </a:txBody>
                  <a:tcPr anchor="ctr"/>
                </a:tc>
                <a:tc>
                  <a:txBody>
                    <a:bodyPr/>
                    <a:lstStyle/>
                    <a:p>
                      <a:pPr algn="ctr"/>
                      <a:r>
                        <a:rPr lang="en-US" dirty="0" smtClean="0"/>
                        <a:t>15.87</a:t>
                      </a:r>
                      <a:endParaRPr lang="en-US" dirty="0"/>
                    </a:p>
                  </a:txBody>
                  <a:tcPr anchor="ctr"/>
                </a:tc>
              </a:tr>
              <a:tr h="370840">
                <a:tc>
                  <a:txBody>
                    <a:bodyPr/>
                    <a:lstStyle/>
                    <a:p>
                      <a:r>
                        <a:rPr lang="en-US" dirty="0" err="1" smtClean="0"/>
                        <a:t>Curaguay</a:t>
                      </a:r>
                      <a:endParaRPr lang="en-US" dirty="0"/>
                    </a:p>
                  </a:txBody>
                  <a:tcPr/>
                </a:tc>
                <a:tc>
                  <a:txBody>
                    <a:bodyPr/>
                    <a:lstStyle/>
                    <a:p>
                      <a:pPr algn="ctr"/>
                      <a:r>
                        <a:rPr lang="en-US" dirty="0" smtClean="0"/>
                        <a:t>45,102</a:t>
                      </a:r>
                      <a:endParaRPr lang="en-US" dirty="0"/>
                    </a:p>
                  </a:txBody>
                  <a:tcPr/>
                </a:tc>
                <a:tc>
                  <a:txBody>
                    <a:bodyPr/>
                    <a:lstStyle/>
                    <a:p>
                      <a:pPr algn="ctr"/>
                      <a:r>
                        <a:rPr lang="en-US" dirty="0" smtClean="0"/>
                        <a:t>21.12%</a:t>
                      </a:r>
                      <a:endParaRPr lang="en-US" dirty="0"/>
                    </a:p>
                  </a:txBody>
                  <a:tcPr anchor="ctr"/>
                </a:tc>
                <a:tc>
                  <a:txBody>
                    <a:bodyPr/>
                    <a:lstStyle/>
                    <a:p>
                      <a:pPr algn="ctr"/>
                      <a:r>
                        <a:rPr lang="en-US" dirty="0" smtClean="0"/>
                        <a:t>10.56</a:t>
                      </a:r>
                      <a:endParaRPr lang="en-US" dirty="0"/>
                    </a:p>
                  </a:txBody>
                  <a:tcPr anchor="ctr"/>
                </a:tc>
              </a:tr>
              <a:tr h="370840">
                <a:tc>
                  <a:txBody>
                    <a:bodyPr/>
                    <a:lstStyle/>
                    <a:p>
                      <a:r>
                        <a:rPr lang="en-US" dirty="0" err="1" smtClean="0"/>
                        <a:t>Dennenberg</a:t>
                      </a:r>
                      <a:endParaRPr lang="en-US" dirty="0"/>
                    </a:p>
                  </a:txBody>
                  <a:tcPr/>
                </a:tc>
                <a:tc>
                  <a:txBody>
                    <a:bodyPr/>
                    <a:lstStyle/>
                    <a:p>
                      <a:pPr algn="ctr"/>
                      <a:r>
                        <a:rPr lang="en-US" dirty="0" smtClean="0"/>
                        <a:t>17,249</a:t>
                      </a:r>
                      <a:endParaRPr lang="en-US" dirty="0"/>
                    </a:p>
                  </a:txBody>
                  <a:tcPr/>
                </a:tc>
                <a:tc>
                  <a:txBody>
                    <a:bodyPr/>
                    <a:lstStyle/>
                    <a:p>
                      <a:pPr algn="ctr"/>
                      <a:r>
                        <a:rPr lang="en-US" dirty="0" smtClean="0"/>
                        <a:t>8.08%</a:t>
                      </a:r>
                      <a:endParaRPr lang="en-US" dirty="0"/>
                    </a:p>
                  </a:txBody>
                  <a:tcPr anchor="ctr"/>
                </a:tc>
                <a:tc>
                  <a:txBody>
                    <a:bodyPr/>
                    <a:lstStyle/>
                    <a:p>
                      <a:pPr algn="ctr"/>
                      <a:r>
                        <a:rPr lang="en-US" dirty="0" smtClean="0"/>
                        <a:t>4.04</a:t>
                      </a:r>
                      <a:endParaRPr lang="en-US" dirty="0"/>
                    </a:p>
                  </a:txBody>
                  <a:tcPr anchor="ctr"/>
                </a:tc>
              </a:tr>
              <a:tr h="370840">
                <a:tc>
                  <a:txBody>
                    <a:bodyPr/>
                    <a:lstStyle/>
                    <a:p>
                      <a:r>
                        <a:rPr lang="en-US" b="1" dirty="0" smtClean="0"/>
                        <a:t>Total</a:t>
                      </a:r>
                      <a:endParaRPr lang="en-US" b="1" dirty="0"/>
                    </a:p>
                  </a:txBody>
                  <a:tcPr/>
                </a:tc>
                <a:tc>
                  <a:txBody>
                    <a:bodyPr/>
                    <a:lstStyle/>
                    <a:p>
                      <a:pPr algn="ctr"/>
                      <a:r>
                        <a:rPr lang="en-US" b="1" dirty="0" smtClean="0"/>
                        <a:t>213,566</a:t>
                      </a:r>
                      <a:endParaRPr lang="en-US" b="1" dirty="0"/>
                    </a:p>
                  </a:txBody>
                  <a:tcPr/>
                </a:tc>
                <a:tc>
                  <a:txBody>
                    <a:bodyPr/>
                    <a:lstStyle/>
                    <a:p>
                      <a:pPr algn="ctr"/>
                      <a:r>
                        <a:rPr lang="en-US" b="1" dirty="0" smtClean="0"/>
                        <a:t>100%</a:t>
                      </a:r>
                      <a:endParaRPr lang="en-US" b="1" dirty="0"/>
                    </a:p>
                  </a:txBody>
                  <a:tcPr anchor="ctr"/>
                </a:tc>
                <a:tc>
                  <a:txBody>
                    <a:bodyPr/>
                    <a:lstStyle/>
                    <a:p>
                      <a:pPr algn="ctr"/>
                      <a:r>
                        <a:rPr lang="en-US" b="1" dirty="0" smtClean="0"/>
                        <a:t>50</a:t>
                      </a:r>
                      <a:endParaRPr lang="en-US" b="1" dirty="0"/>
                    </a:p>
                  </a:txBody>
                  <a:tcPr anchor="ct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Hamilton’s Method</a:t>
            </a:r>
            <a:endParaRPr lang="en-US" dirty="0"/>
          </a:p>
        </p:txBody>
      </p:sp>
      <p:sp>
        <p:nvSpPr>
          <p:cNvPr id="3" name="Content Placeholder 2"/>
          <p:cNvSpPr>
            <a:spLocks noGrp="1"/>
          </p:cNvSpPr>
          <p:nvPr>
            <p:ph idx="1"/>
          </p:nvPr>
        </p:nvSpPr>
        <p:spPr>
          <a:xfrm>
            <a:off x="457200" y="1775191"/>
            <a:ext cx="8229600" cy="1882409"/>
          </a:xfrm>
        </p:spPr>
        <p:txBody>
          <a:bodyPr>
            <a:normAutofit/>
          </a:bodyPr>
          <a:lstStyle/>
          <a:p>
            <a:pPr>
              <a:spcAft>
                <a:spcPts val="1800"/>
              </a:spcAft>
            </a:pPr>
            <a:r>
              <a:rPr lang="en-US" sz="2600" dirty="0" smtClean="0"/>
              <a:t>The rounded-down fair shares are called </a:t>
            </a:r>
            <a:r>
              <a:rPr lang="en-US" sz="2600" b="1" dirty="0" smtClean="0"/>
              <a:t>lower quotas</a:t>
            </a:r>
          </a:p>
          <a:p>
            <a:pPr>
              <a:spcAft>
                <a:spcPts val="1800"/>
              </a:spcAft>
            </a:pPr>
            <a:r>
              <a:rPr lang="en-US" sz="2600" dirty="0" smtClean="0"/>
              <a:t>Each state should receive </a:t>
            </a:r>
            <a:r>
              <a:rPr lang="en-US" sz="2600" i="1" dirty="0" smtClean="0"/>
              <a:t>at least</a:t>
            </a:r>
            <a:r>
              <a:rPr lang="en-US" sz="2600" dirty="0" smtClean="0"/>
              <a:t> this number of seats</a:t>
            </a:r>
            <a:endParaRPr lang="en-US" sz="2600" dirty="0"/>
          </a:p>
        </p:txBody>
      </p:sp>
      <p:graphicFrame>
        <p:nvGraphicFramePr>
          <p:cNvPr id="4" name="Table 3"/>
          <p:cNvGraphicFramePr>
            <a:graphicFrameLocks noGrp="1"/>
          </p:cNvGraphicFramePr>
          <p:nvPr/>
        </p:nvGraphicFramePr>
        <p:xfrm>
          <a:off x="228597" y="3581400"/>
          <a:ext cx="637032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r>
              <a:tr h="370840">
                <a:tc>
                  <a:txBody>
                    <a:bodyPr/>
                    <a:lstStyle/>
                    <a:p>
                      <a:r>
                        <a:rPr lang="en-US" dirty="0" err="1" smtClean="0"/>
                        <a:t>Angria</a:t>
                      </a:r>
                      <a:endParaRPr lang="en-US" dirty="0"/>
                    </a:p>
                  </a:txBody>
                  <a:tcPr/>
                </a:tc>
                <a:tc>
                  <a:txBody>
                    <a:bodyPr/>
                    <a:lstStyle/>
                    <a:p>
                      <a:pPr algn="ctr"/>
                      <a:r>
                        <a:rPr lang="en-US" dirty="0" smtClean="0"/>
                        <a:t>83,424</a:t>
                      </a:r>
                      <a:endParaRPr lang="en-US" dirty="0"/>
                    </a:p>
                  </a:txBody>
                  <a:tcPr/>
                </a:tc>
                <a:tc>
                  <a:txBody>
                    <a:bodyPr/>
                    <a:lstStyle/>
                    <a:p>
                      <a:pPr algn="ctr"/>
                      <a:r>
                        <a:rPr lang="en-US" dirty="0" smtClean="0"/>
                        <a:t>39.06%</a:t>
                      </a:r>
                      <a:endParaRPr lang="en-US" dirty="0"/>
                    </a:p>
                  </a:txBody>
                  <a:tcPr anchor="ctr"/>
                </a:tc>
                <a:tc>
                  <a:txBody>
                    <a:bodyPr/>
                    <a:lstStyle/>
                    <a:p>
                      <a:pPr algn="ctr"/>
                      <a:r>
                        <a:rPr lang="en-US" dirty="0" smtClean="0"/>
                        <a:t>19.53</a:t>
                      </a:r>
                      <a:endParaRPr lang="en-US" dirty="0"/>
                    </a:p>
                  </a:txBody>
                  <a:tcPr anchor="ctr"/>
                </a:tc>
                <a:tc>
                  <a:txBody>
                    <a:bodyPr/>
                    <a:lstStyle/>
                    <a:p>
                      <a:pPr algn="ctr"/>
                      <a:r>
                        <a:rPr lang="en-US" dirty="0" smtClean="0"/>
                        <a:t>19</a:t>
                      </a:r>
                      <a:endParaRPr lang="en-US" dirty="0"/>
                    </a:p>
                  </a:txBody>
                  <a:tcPr anchor="ctr"/>
                </a:tc>
              </a:tr>
              <a:tr h="370840">
                <a:tc>
                  <a:txBody>
                    <a:bodyPr/>
                    <a:lstStyle/>
                    <a:p>
                      <a:r>
                        <a:rPr lang="en-US" dirty="0" err="1" smtClean="0"/>
                        <a:t>Bretonnia</a:t>
                      </a:r>
                      <a:endParaRPr lang="en-US" dirty="0"/>
                    </a:p>
                  </a:txBody>
                  <a:tcPr/>
                </a:tc>
                <a:tc>
                  <a:txBody>
                    <a:bodyPr/>
                    <a:lstStyle/>
                    <a:p>
                      <a:pPr algn="ctr"/>
                      <a:r>
                        <a:rPr lang="en-US" dirty="0" smtClean="0"/>
                        <a:t>67,791</a:t>
                      </a:r>
                      <a:endParaRPr lang="en-US" dirty="0"/>
                    </a:p>
                  </a:txBody>
                  <a:tcPr/>
                </a:tc>
                <a:tc>
                  <a:txBody>
                    <a:bodyPr/>
                    <a:lstStyle/>
                    <a:p>
                      <a:pPr algn="ctr"/>
                      <a:r>
                        <a:rPr lang="en-US" dirty="0" smtClean="0"/>
                        <a:t>31.74%</a:t>
                      </a:r>
                      <a:endParaRPr lang="en-US" dirty="0"/>
                    </a:p>
                  </a:txBody>
                  <a:tcPr anchor="ctr"/>
                </a:tc>
                <a:tc>
                  <a:txBody>
                    <a:bodyPr/>
                    <a:lstStyle/>
                    <a:p>
                      <a:pPr algn="ctr"/>
                      <a:r>
                        <a:rPr lang="en-US" dirty="0" smtClean="0"/>
                        <a:t>15.87</a:t>
                      </a:r>
                      <a:endParaRPr lang="en-US" dirty="0"/>
                    </a:p>
                  </a:txBody>
                  <a:tcPr anchor="ctr"/>
                </a:tc>
                <a:tc>
                  <a:txBody>
                    <a:bodyPr/>
                    <a:lstStyle/>
                    <a:p>
                      <a:pPr algn="ctr"/>
                      <a:r>
                        <a:rPr lang="en-US" dirty="0" smtClean="0"/>
                        <a:t>15</a:t>
                      </a:r>
                      <a:endParaRPr lang="en-US" dirty="0"/>
                    </a:p>
                  </a:txBody>
                  <a:tcPr anchor="ctr"/>
                </a:tc>
              </a:tr>
              <a:tr h="370840">
                <a:tc>
                  <a:txBody>
                    <a:bodyPr/>
                    <a:lstStyle/>
                    <a:p>
                      <a:r>
                        <a:rPr lang="en-US" dirty="0" err="1" smtClean="0"/>
                        <a:t>Curaguay</a:t>
                      </a:r>
                      <a:endParaRPr lang="en-US" dirty="0"/>
                    </a:p>
                  </a:txBody>
                  <a:tcPr/>
                </a:tc>
                <a:tc>
                  <a:txBody>
                    <a:bodyPr/>
                    <a:lstStyle/>
                    <a:p>
                      <a:pPr algn="ctr"/>
                      <a:r>
                        <a:rPr lang="en-US" dirty="0" smtClean="0"/>
                        <a:t>45,102</a:t>
                      </a:r>
                      <a:endParaRPr lang="en-US" dirty="0"/>
                    </a:p>
                  </a:txBody>
                  <a:tcPr/>
                </a:tc>
                <a:tc>
                  <a:txBody>
                    <a:bodyPr/>
                    <a:lstStyle/>
                    <a:p>
                      <a:pPr algn="ctr"/>
                      <a:r>
                        <a:rPr lang="en-US" dirty="0" smtClean="0"/>
                        <a:t>21.12%</a:t>
                      </a:r>
                      <a:endParaRPr lang="en-US" dirty="0"/>
                    </a:p>
                  </a:txBody>
                  <a:tcPr anchor="ctr"/>
                </a:tc>
                <a:tc>
                  <a:txBody>
                    <a:bodyPr/>
                    <a:lstStyle/>
                    <a:p>
                      <a:pPr algn="ctr"/>
                      <a:r>
                        <a:rPr lang="en-US" dirty="0" smtClean="0"/>
                        <a:t>10.56</a:t>
                      </a:r>
                      <a:endParaRPr lang="en-US" dirty="0"/>
                    </a:p>
                  </a:txBody>
                  <a:tcPr anchor="ctr"/>
                </a:tc>
                <a:tc>
                  <a:txBody>
                    <a:bodyPr/>
                    <a:lstStyle/>
                    <a:p>
                      <a:pPr algn="ctr"/>
                      <a:r>
                        <a:rPr lang="en-US" dirty="0" smtClean="0"/>
                        <a:t>10</a:t>
                      </a:r>
                      <a:endParaRPr lang="en-US" dirty="0"/>
                    </a:p>
                  </a:txBody>
                  <a:tcPr anchor="ctr"/>
                </a:tc>
              </a:tr>
              <a:tr h="370840">
                <a:tc>
                  <a:txBody>
                    <a:bodyPr/>
                    <a:lstStyle/>
                    <a:p>
                      <a:r>
                        <a:rPr lang="en-US" dirty="0" err="1" smtClean="0"/>
                        <a:t>Dennenberg</a:t>
                      </a:r>
                      <a:endParaRPr lang="en-US" dirty="0"/>
                    </a:p>
                  </a:txBody>
                  <a:tcPr/>
                </a:tc>
                <a:tc>
                  <a:txBody>
                    <a:bodyPr/>
                    <a:lstStyle/>
                    <a:p>
                      <a:pPr algn="ctr"/>
                      <a:r>
                        <a:rPr lang="en-US" dirty="0" smtClean="0"/>
                        <a:t>17,249</a:t>
                      </a:r>
                      <a:endParaRPr lang="en-US" dirty="0"/>
                    </a:p>
                  </a:txBody>
                  <a:tcPr/>
                </a:tc>
                <a:tc>
                  <a:txBody>
                    <a:bodyPr/>
                    <a:lstStyle/>
                    <a:p>
                      <a:pPr algn="ctr"/>
                      <a:r>
                        <a:rPr lang="en-US" dirty="0" smtClean="0"/>
                        <a:t>8.08%</a:t>
                      </a:r>
                      <a:endParaRPr lang="en-US" dirty="0"/>
                    </a:p>
                  </a:txBody>
                  <a:tcPr anchor="ctr"/>
                </a:tc>
                <a:tc>
                  <a:txBody>
                    <a:bodyPr/>
                    <a:lstStyle/>
                    <a:p>
                      <a:pPr algn="ctr"/>
                      <a:r>
                        <a:rPr lang="en-US" dirty="0" smtClean="0"/>
                        <a:t>4.04</a:t>
                      </a:r>
                      <a:endParaRPr lang="en-US" dirty="0"/>
                    </a:p>
                  </a:txBody>
                  <a:tcPr anchor="ctr"/>
                </a:tc>
                <a:tc>
                  <a:txBody>
                    <a:bodyPr/>
                    <a:lstStyle/>
                    <a:p>
                      <a:pPr algn="ctr"/>
                      <a:r>
                        <a:rPr lang="en-US" dirty="0" smtClean="0"/>
                        <a:t>4</a:t>
                      </a:r>
                      <a:endParaRPr lang="en-US" dirty="0"/>
                    </a:p>
                  </a:txBody>
                  <a:tcPr anchor="ctr"/>
                </a:tc>
              </a:tr>
              <a:tr h="370840">
                <a:tc>
                  <a:txBody>
                    <a:bodyPr/>
                    <a:lstStyle/>
                    <a:p>
                      <a:r>
                        <a:rPr lang="en-US" b="1" dirty="0" smtClean="0"/>
                        <a:t>Total</a:t>
                      </a:r>
                      <a:endParaRPr lang="en-US" b="1" dirty="0"/>
                    </a:p>
                  </a:txBody>
                  <a:tcPr/>
                </a:tc>
                <a:tc>
                  <a:txBody>
                    <a:bodyPr/>
                    <a:lstStyle/>
                    <a:p>
                      <a:pPr algn="ctr"/>
                      <a:r>
                        <a:rPr lang="en-US" b="1" dirty="0" smtClean="0"/>
                        <a:t>213,566</a:t>
                      </a:r>
                      <a:endParaRPr lang="en-US" b="1" dirty="0"/>
                    </a:p>
                  </a:txBody>
                  <a:tcPr/>
                </a:tc>
                <a:tc>
                  <a:txBody>
                    <a:bodyPr/>
                    <a:lstStyle/>
                    <a:p>
                      <a:pPr algn="ctr"/>
                      <a:r>
                        <a:rPr lang="en-US" b="1" dirty="0" smtClean="0"/>
                        <a:t>100%</a:t>
                      </a:r>
                      <a:endParaRPr lang="en-US" b="1" dirty="0"/>
                    </a:p>
                  </a:txBody>
                  <a:tcPr anchor="ctr"/>
                </a:tc>
                <a:tc>
                  <a:txBody>
                    <a:bodyPr/>
                    <a:lstStyle/>
                    <a:p>
                      <a:pPr algn="ctr"/>
                      <a:r>
                        <a:rPr lang="en-US" b="1" dirty="0" smtClean="0"/>
                        <a:t>50</a:t>
                      </a:r>
                      <a:endParaRPr lang="en-US" b="1" dirty="0"/>
                    </a:p>
                  </a:txBody>
                  <a:tcPr anchor="ctr"/>
                </a:tc>
                <a:tc>
                  <a:txBody>
                    <a:bodyPr/>
                    <a:lstStyle/>
                    <a:p>
                      <a:pPr algn="ctr"/>
                      <a:r>
                        <a:rPr lang="en-US" b="1" dirty="0" smtClean="0"/>
                        <a:t>48</a:t>
                      </a:r>
                      <a:endParaRPr lang="en-US" b="1" dirty="0"/>
                    </a:p>
                  </a:txBody>
                  <a:tcPr anchor="ct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Hamilton’s Method</a:t>
            </a:r>
            <a:endParaRPr lang="en-US" dirty="0"/>
          </a:p>
        </p:txBody>
      </p:sp>
      <p:sp>
        <p:nvSpPr>
          <p:cNvPr id="3" name="Content Placeholder 2"/>
          <p:cNvSpPr>
            <a:spLocks noGrp="1"/>
          </p:cNvSpPr>
          <p:nvPr>
            <p:ph idx="1"/>
          </p:nvPr>
        </p:nvSpPr>
        <p:spPr>
          <a:xfrm>
            <a:off x="457200" y="1775191"/>
            <a:ext cx="8229600" cy="1882409"/>
          </a:xfrm>
        </p:spPr>
        <p:txBody>
          <a:bodyPr>
            <a:normAutofit/>
          </a:bodyPr>
          <a:lstStyle/>
          <a:p>
            <a:pPr>
              <a:spcAft>
                <a:spcPts val="1800"/>
              </a:spcAft>
            </a:pPr>
            <a:r>
              <a:rPr lang="en-US" dirty="0" smtClean="0"/>
              <a:t>Notice that now we have 2 “leftover” seats that need to be assigned</a:t>
            </a:r>
            <a:endParaRPr lang="en-US" dirty="0"/>
          </a:p>
        </p:txBody>
      </p:sp>
      <p:graphicFrame>
        <p:nvGraphicFramePr>
          <p:cNvPr id="4" name="Table 3"/>
          <p:cNvGraphicFramePr>
            <a:graphicFrameLocks noGrp="1"/>
          </p:cNvGraphicFramePr>
          <p:nvPr/>
        </p:nvGraphicFramePr>
        <p:xfrm>
          <a:off x="228597" y="3581400"/>
          <a:ext cx="637032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r>
              <a:tr h="370840">
                <a:tc>
                  <a:txBody>
                    <a:bodyPr/>
                    <a:lstStyle/>
                    <a:p>
                      <a:r>
                        <a:rPr lang="en-US" dirty="0" err="1" smtClean="0"/>
                        <a:t>Angria</a:t>
                      </a:r>
                      <a:endParaRPr lang="en-US" dirty="0"/>
                    </a:p>
                  </a:txBody>
                  <a:tcPr/>
                </a:tc>
                <a:tc>
                  <a:txBody>
                    <a:bodyPr/>
                    <a:lstStyle/>
                    <a:p>
                      <a:pPr algn="ctr"/>
                      <a:r>
                        <a:rPr lang="en-US" dirty="0" smtClean="0"/>
                        <a:t>83,424</a:t>
                      </a:r>
                      <a:endParaRPr lang="en-US" dirty="0"/>
                    </a:p>
                  </a:txBody>
                  <a:tcPr/>
                </a:tc>
                <a:tc>
                  <a:txBody>
                    <a:bodyPr/>
                    <a:lstStyle/>
                    <a:p>
                      <a:pPr algn="ctr"/>
                      <a:r>
                        <a:rPr lang="en-US" dirty="0" smtClean="0"/>
                        <a:t>39.06%</a:t>
                      </a:r>
                      <a:endParaRPr lang="en-US" dirty="0"/>
                    </a:p>
                  </a:txBody>
                  <a:tcPr anchor="ctr"/>
                </a:tc>
                <a:tc>
                  <a:txBody>
                    <a:bodyPr/>
                    <a:lstStyle/>
                    <a:p>
                      <a:pPr algn="ctr"/>
                      <a:r>
                        <a:rPr lang="en-US" dirty="0" smtClean="0"/>
                        <a:t>19.53</a:t>
                      </a:r>
                      <a:endParaRPr lang="en-US" dirty="0"/>
                    </a:p>
                  </a:txBody>
                  <a:tcPr anchor="ctr"/>
                </a:tc>
                <a:tc>
                  <a:txBody>
                    <a:bodyPr/>
                    <a:lstStyle/>
                    <a:p>
                      <a:pPr algn="ctr"/>
                      <a:r>
                        <a:rPr lang="en-US" dirty="0" smtClean="0"/>
                        <a:t>19</a:t>
                      </a:r>
                      <a:endParaRPr lang="en-US" dirty="0"/>
                    </a:p>
                  </a:txBody>
                  <a:tcPr anchor="ctr"/>
                </a:tc>
              </a:tr>
              <a:tr h="370840">
                <a:tc>
                  <a:txBody>
                    <a:bodyPr/>
                    <a:lstStyle/>
                    <a:p>
                      <a:r>
                        <a:rPr lang="en-US" dirty="0" err="1" smtClean="0"/>
                        <a:t>Bretonnia</a:t>
                      </a:r>
                      <a:endParaRPr lang="en-US" dirty="0"/>
                    </a:p>
                  </a:txBody>
                  <a:tcPr/>
                </a:tc>
                <a:tc>
                  <a:txBody>
                    <a:bodyPr/>
                    <a:lstStyle/>
                    <a:p>
                      <a:pPr algn="ctr"/>
                      <a:r>
                        <a:rPr lang="en-US" dirty="0" smtClean="0"/>
                        <a:t>67,791</a:t>
                      </a:r>
                      <a:endParaRPr lang="en-US" dirty="0"/>
                    </a:p>
                  </a:txBody>
                  <a:tcPr/>
                </a:tc>
                <a:tc>
                  <a:txBody>
                    <a:bodyPr/>
                    <a:lstStyle/>
                    <a:p>
                      <a:pPr algn="ctr"/>
                      <a:r>
                        <a:rPr lang="en-US" dirty="0" smtClean="0"/>
                        <a:t>31.74%</a:t>
                      </a:r>
                      <a:endParaRPr lang="en-US" dirty="0"/>
                    </a:p>
                  </a:txBody>
                  <a:tcPr anchor="ctr"/>
                </a:tc>
                <a:tc>
                  <a:txBody>
                    <a:bodyPr/>
                    <a:lstStyle/>
                    <a:p>
                      <a:pPr algn="ctr"/>
                      <a:r>
                        <a:rPr lang="en-US" dirty="0" smtClean="0"/>
                        <a:t>15.87</a:t>
                      </a:r>
                      <a:endParaRPr lang="en-US" dirty="0"/>
                    </a:p>
                  </a:txBody>
                  <a:tcPr anchor="ctr"/>
                </a:tc>
                <a:tc>
                  <a:txBody>
                    <a:bodyPr/>
                    <a:lstStyle/>
                    <a:p>
                      <a:pPr algn="ctr"/>
                      <a:r>
                        <a:rPr lang="en-US" dirty="0" smtClean="0"/>
                        <a:t>15</a:t>
                      </a:r>
                      <a:endParaRPr lang="en-US" dirty="0"/>
                    </a:p>
                  </a:txBody>
                  <a:tcPr anchor="ctr"/>
                </a:tc>
              </a:tr>
              <a:tr h="370840">
                <a:tc>
                  <a:txBody>
                    <a:bodyPr/>
                    <a:lstStyle/>
                    <a:p>
                      <a:r>
                        <a:rPr lang="en-US" dirty="0" err="1" smtClean="0"/>
                        <a:t>Curaguay</a:t>
                      </a:r>
                      <a:endParaRPr lang="en-US" dirty="0"/>
                    </a:p>
                  </a:txBody>
                  <a:tcPr/>
                </a:tc>
                <a:tc>
                  <a:txBody>
                    <a:bodyPr/>
                    <a:lstStyle/>
                    <a:p>
                      <a:pPr algn="ctr"/>
                      <a:r>
                        <a:rPr lang="en-US" dirty="0" smtClean="0"/>
                        <a:t>45,102</a:t>
                      </a:r>
                      <a:endParaRPr lang="en-US" dirty="0"/>
                    </a:p>
                  </a:txBody>
                  <a:tcPr/>
                </a:tc>
                <a:tc>
                  <a:txBody>
                    <a:bodyPr/>
                    <a:lstStyle/>
                    <a:p>
                      <a:pPr algn="ctr"/>
                      <a:r>
                        <a:rPr lang="en-US" dirty="0" smtClean="0"/>
                        <a:t>21.12%</a:t>
                      </a:r>
                      <a:endParaRPr lang="en-US" dirty="0"/>
                    </a:p>
                  </a:txBody>
                  <a:tcPr anchor="ctr"/>
                </a:tc>
                <a:tc>
                  <a:txBody>
                    <a:bodyPr/>
                    <a:lstStyle/>
                    <a:p>
                      <a:pPr algn="ctr"/>
                      <a:r>
                        <a:rPr lang="en-US" dirty="0" smtClean="0"/>
                        <a:t>10.56</a:t>
                      </a:r>
                      <a:endParaRPr lang="en-US" dirty="0"/>
                    </a:p>
                  </a:txBody>
                  <a:tcPr anchor="ctr"/>
                </a:tc>
                <a:tc>
                  <a:txBody>
                    <a:bodyPr/>
                    <a:lstStyle/>
                    <a:p>
                      <a:pPr algn="ctr"/>
                      <a:r>
                        <a:rPr lang="en-US" dirty="0" smtClean="0"/>
                        <a:t>10</a:t>
                      </a:r>
                      <a:endParaRPr lang="en-US" dirty="0"/>
                    </a:p>
                  </a:txBody>
                  <a:tcPr anchor="ctr"/>
                </a:tc>
              </a:tr>
              <a:tr h="370840">
                <a:tc>
                  <a:txBody>
                    <a:bodyPr/>
                    <a:lstStyle/>
                    <a:p>
                      <a:r>
                        <a:rPr lang="en-US" dirty="0" err="1" smtClean="0"/>
                        <a:t>Dennenberg</a:t>
                      </a:r>
                      <a:endParaRPr lang="en-US" dirty="0"/>
                    </a:p>
                  </a:txBody>
                  <a:tcPr/>
                </a:tc>
                <a:tc>
                  <a:txBody>
                    <a:bodyPr/>
                    <a:lstStyle/>
                    <a:p>
                      <a:pPr algn="ctr"/>
                      <a:r>
                        <a:rPr lang="en-US" dirty="0" smtClean="0"/>
                        <a:t>17,249</a:t>
                      </a:r>
                      <a:endParaRPr lang="en-US" dirty="0"/>
                    </a:p>
                  </a:txBody>
                  <a:tcPr/>
                </a:tc>
                <a:tc>
                  <a:txBody>
                    <a:bodyPr/>
                    <a:lstStyle/>
                    <a:p>
                      <a:pPr algn="ctr"/>
                      <a:r>
                        <a:rPr lang="en-US" dirty="0" smtClean="0"/>
                        <a:t>8.08%</a:t>
                      </a:r>
                      <a:endParaRPr lang="en-US" dirty="0"/>
                    </a:p>
                  </a:txBody>
                  <a:tcPr anchor="ctr"/>
                </a:tc>
                <a:tc>
                  <a:txBody>
                    <a:bodyPr/>
                    <a:lstStyle/>
                    <a:p>
                      <a:pPr algn="ctr"/>
                      <a:r>
                        <a:rPr lang="en-US" dirty="0" smtClean="0"/>
                        <a:t>4.04</a:t>
                      </a:r>
                      <a:endParaRPr lang="en-US" dirty="0"/>
                    </a:p>
                  </a:txBody>
                  <a:tcPr anchor="ctr"/>
                </a:tc>
                <a:tc>
                  <a:txBody>
                    <a:bodyPr/>
                    <a:lstStyle/>
                    <a:p>
                      <a:pPr algn="ctr"/>
                      <a:r>
                        <a:rPr lang="en-US" dirty="0" smtClean="0"/>
                        <a:t>4</a:t>
                      </a:r>
                      <a:endParaRPr lang="en-US" dirty="0"/>
                    </a:p>
                  </a:txBody>
                  <a:tcPr anchor="ctr"/>
                </a:tc>
              </a:tr>
              <a:tr h="370840">
                <a:tc>
                  <a:txBody>
                    <a:bodyPr/>
                    <a:lstStyle/>
                    <a:p>
                      <a:r>
                        <a:rPr lang="en-US" b="1" dirty="0" smtClean="0"/>
                        <a:t>Total</a:t>
                      </a:r>
                      <a:endParaRPr lang="en-US" b="1" dirty="0"/>
                    </a:p>
                  </a:txBody>
                  <a:tcPr/>
                </a:tc>
                <a:tc>
                  <a:txBody>
                    <a:bodyPr/>
                    <a:lstStyle/>
                    <a:p>
                      <a:pPr algn="ctr"/>
                      <a:r>
                        <a:rPr lang="en-US" b="1" dirty="0" smtClean="0"/>
                        <a:t>213,566</a:t>
                      </a:r>
                      <a:endParaRPr lang="en-US" b="1" dirty="0"/>
                    </a:p>
                  </a:txBody>
                  <a:tcPr/>
                </a:tc>
                <a:tc>
                  <a:txBody>
                    <a:bodyPr/>
                    <a:lstStyle/>
                    <a:p>
                      <a:pPr algn="ctr"/>
                      <a:r>
                        <a:rPr lang="en-US" b="1" dirty="0" smtClean="0"/>
                        <a:t>100%</a:t>
                      </a:r>
                      <a:endParaRPr lang="en-US" b="1" dirty="0"/>
                    </a:p>
                  </a:txBody>
                  <a:tcPr anchor="ctr"/>
                </a:tc>
                <a:tc>
                  <a:txBody>
                    <a:bodyPr/>
                    <a:lstStyle/>
                    <a:p>
                      <a:pPr algn="ctr"/>
                      <a:r>
                        <a:rPr lang="en-US" b="1" dirty="0" smtClean="0"/>
                        <a:t>50</a:t>
                      </a:r>
                      <a:endParaRPr lang="en-US" b="1" dirty="0"/>
                    </a:p>
                  </a:txBody>
                  <a:tcPr anchor="ctr"/>
                </a:tc>
                <a:tc>
                  <a:txBody>
                    <a:bodyPr/>
                    <a:lstStyle/>
                    <a:p>
                      <a:pPr algn="ctr"/>
                      <a:r>
                        <a:rPr lang="en-US" b="1" dirty="0" smtClean="0"/>
                        <a:t>48</a:t>
                      </a:r>
                      <a:endParaRPr lang="en-US" b="1" dirty="0"/>
                    </a:p>
                  </a:txBody>
                  <a:tcPr anchor="ct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Hamilton’s Method</a:t>
            </a:r>
            <a:endParaRPr lang="en-US" dirty="0"/>
          </a:p>
        </p:txBody>
      </p:sp>
      <p:sp>
        <p:nvSpPr>
          <p:cNvPr id="3" name="Content Placeholder 2"/>
          <p:cNvSpPr>
            <a:spLocks noGrp="1"/>
          </p:cNvSpPr>
          <p:nvPr>
            <p:ph idx="1"/>
          </p:nvPr>
        </p:nvSpPr>
        <p:spPr>
          <a:xfrm>
            <a:off x="457200" y="1775191"/>
            <a:ext cx="8229600" cy="1882409"/>
          </a:xfrm>
        </p:spPr>
        <p:txBody>
          <a:bodyPr>
            <a:normAutofit/>
          </a:bodyPr>
          <a:lstStyle/>
          <a:p>
            <a:pPr>
              <a:spcAft>
                <a:spcPts val="1800"/>
              </a:spcAft>
            </a:pPr>
            <a:r>
              <a:rPr lang="en-US" dirty="0" smtClean="0"/>
              <a:t>The states that had the highest decimal part in their fair share get priority for the leftover seats</a:t>
            </a:r>
            <a:endParaRPr lang="en-US" dirty="0"/>
          </a:p>
        </p:txBody>
      </p:sp>
      <p:graphicFrame>
        <p:nvGraphicFramePr>
          <p:cNvPr id="4" name="Table 3"/>
          <p:cNvGraphicFramePr>
            <a:graphicFrameLocks noGrp="1"/>
          </p:cNvGraphicFramePr>
          <p:nvPr/>
        </p:nvGraphicFramePr>
        <p:xfrm>
          <a:off x="228597" y="3581400"/>
          <a:ext cx="637032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r>
              <a:tr h="370840">
                <a:tc>
                  <a:txBody>
                    <a:bodyPr/>
                    <a:lstStyle/>
                    <a:p>
                      <a:r>
                        <a:rPr lang="en-US" dirty="0" err="1" smtClean="0"/>
                        <a:t>Angria</a:t>
                      </a:r>
                      <a:endParaRPr lang="en-US" dirty="0"/>
                    </a:p>
                  </a:txBody>
                  <a:tcPr/>
                </a:tc>
                <a:tc>
                  <a:txBody>
                    <a:bodyPr/>
                    <a:lstStyle/>
                    <a:p>
                      <a:pPr algn="ctr"/>
                      <a:r>
                        <a:rPr lang="en-US" dirty="0" smtClean="0"/>
                        <a:t>83,424</a:t>
                      </a:r>
                      <a:endParaRPr lang="en-US" dirty="0"/>
                    </a:p>
                  </a:txBody>
                  <a:tcPr/>
                </a:tc>
                <a:tc>
                  <a:txBody>
                    <a:bodyPr/>
                    <a:lstStyle/>
                    <a:p>
                      <a:pPr algn="ctr"/>
                      <a:r>
                        <a:rPr lang="en-US" dirty="0" smtClean="0"/>
                        <a:t>39.06%</a:t>
                      </a:r>
                      <a:endParaRPr lang="en-US" dirty="0"/>
                    </a:p>
                  </a:txBody>
                  <a:tcPr anchor="ctr"/>
                </a:tc>
                <a:tc>
                  <a:txBody>
                    <a:bodyPr/>
                    <a:lstStyle/>
                    <a:p>
                      <a:pPr algn="ctr"/>
                      <a:r>
                        <a:rPr lang="en-US" dirty="0" smtClean="0"/>
                        <a:t>19.53</a:t>
                      </a:r>
                      <a:endParaRPr lang="en-US" dirty="0"/>
                    </a:p>
                  </a:txBody>
                  <a:tcPr anchor="ctr"/>
                </a:tc>
                <a:tc>
                  <a:txBody>
                    <a:bodyPr/>
                    <a:lstStyle/>
                    <a:p>
                      <a:pPr algn="ctr"/>
                      <a:r>
                        <a:rPr lang="en-US" dirty="0" smtClean="0"/>
                        <a:t>19</a:t>
                      </a:r>
                      <a:endParaRPr lang="en-US" dirty="0"/>
                    </a:p>
                  </a:txBody>
                  <a:tcPr anchor="ctr"/>
                </a:tc>
              </a:tr>
              <a:tr h="370840">
                <a:tc>
                  <a:txBody>
                    <a:bodyPr/>
                    <a:lstStyle/>
                    <a:p>
                      <a:r>
                        <a:rPr lang="en-US" dirty="0" err="1" smtClean="0"/>
                        <a:t>Bretonnia</a:t>
                      </a:r>
                      <a:endParaRPr lang="en-US" dirty="0"/>
                    </a:p>
                  </a:txBody>
                  <a:tcPr/>
                </a:tc>
                <a:tc>
                  <a:txBody>
                    <a:bodyPr/>
                    <a:lstStyle/>
                    <a:p>
                      <a:pPr algn="ctr"/>
                      <a:r>
                        <a:rPr lang="en-US" dirty="0" smtClean="0"/>
                        <a:t>67,791</a:t>
                      </a:r>
                      <a:endParaRPr lang="en-US" dirty="0"/>
                    </a:p>
                  </a:txBody>
                  <a:tcPr/>
                </a:tc>
                <a:tc>
                  <a:txBody>
                    <a:bodyPr/>
                    <a:lstStyle/>
                    <a:p>
                      <a:pPr algn="ctr"/>
                      <a:r>
                        <a:rPr lang="en-US" dirty="0" smtClean="0"/>
                        <a:t>31.74%</a:t>
                      </a:r>
                      <a:endParaRPr lang="en-US" dirty="0"/>
                    </a:p>
                  </a:txBody>
                  <a:tcPr anchor="ctr"/>
                </a:tc>
                <a:tc>
                  <a:txBody>
                    <a:bodyPr/>
                    <a:lstStyle/>
                    <a:p>
                      <a:pPr algn="ctr"/>
                      <a:r>
                        <a:rPr lang="en-US" dirty="0" smtClean="0"/>
                        <a:t>15.87</a:t>
                      </a:r>
                      <a:endParaRPr lang="en-US" dirty="0"/>
                    </a:p>
                  </a:txBody>
                  <a:tcPr anchor="ctr"/>
                </a:tc>
                <a:tc>
                  <a:txBody>
                    <a:bodyPr/>
                    <a:lstStyle/>
                    <a:p>
                      <a:pPr algn="ctr"/>
                      <a:r>
                        <a:rPr lang="en-US" dirty="0" smtClean="0"/>
                        <a:t>15</a:t>
                      </a:r>
                      <a:endParaRPr lang="en-US" dirty="0"/>
                    </a:p>
                  </a:txBody>
                  <a:tcPr anchor="ctr"/>
                </a:tc>
              </a:tr>
              <a:tr h="370840">
                <a:tc>
                  <a:txBody>
                    <a:bodyPr/>
                    <a:lstStyle/>
                    <a:p>
                      <a:r>
                        <a:rPr lang="en-US" dirty="0" err="1" smtClean="0"/>
                        <a:t>Curaguay</a:t>
                      </a:r>
                      <a:endParaRPr lang="en-US" dirty="0"/>
                    </a:p>
                  </a:txBody>
                  <a:tcPr/>
                </a:tc>
                <a:tc>
                  <a:txBody>
                    <a:bodyPr/>
                    <a:lstStyle/>
                    <a:p>
                      <a:pPr algn="ctr"/>
                      <a:r>
                        <a:rPr lang="en-US" dirty="0" smtClean="0"/>
                        <a:t>45,102</a:t>
                      </a:r>
                      <a:endParaRPr lang="en-US" dirty="0"/>
                    </a:p>
                  </a:txBody>
                  <a:tcPr/>
                </a:tc>
                <a:tc>
                  <a:txBody>
                    <a:bodyPr/>
                    <a:lstStyle/>
                    <a:p>
                      <a:pPr algn="ctr"/>
                      <a:r>
                        <a:rPr lang="en-US" dirty="0" smtClean="0"/>
                        <a:t>21.12%</a:t>
                      </a:r>
                      <a:endParaRPr lang="en-US" dirty="0"/>
                    </a:p>
                  </a:txBody>
                  <a:tcPr anchor="ctr"/>
                </a:tc>
                <a:tc>
                  <a:txBody>
                    <a:bodyPr/>
                    <a:lstStyle/>
                    <a:p>
                      <a:pPr algn="ctr"/>
                      <a:r>
                        <a:rPr lang="en-US" dirty="0" smtClean="0"/>
                        <a:t>10.56</a:t>
                      </a:r>
                      <a:endParaRPr lang="en-US" dirty="0"/>
                    </a:p>
                  </a:txBody>
                  <a:tcPr anchor="ctr"/>
                </a:tc>
                <a:tc>
                  <a:txBody>
                    <a:bodyPr/>
                    <a:lstStyle/>
                    <a:p>
                      <a:pPr algn="ctr"/>
                      <a:r>
                        <a:rPr lang="en-US" dirty="0" smtClean="0"/>
                        <a:t>10</a:t>
                      </a:r>
                      <a:endParaRPr lang="en-US" dirty="0"/>
                    </a:p>
                  </a:txBody>
                  <a:tcPr anchor="ctr"/>
                </a:tc>
              </a:tr>
              <a:tr h="370840">
                <a:tc>
                  <a:txBody>
                    <a:bodyPr/>
                    <a:lstStyle/>
                    <a:p>
                      <a:r>
                        <a:rPr lang="en-US" dirty="0" err="1" smtClean="0"/>
                        <a:t>Dennenberg</a:t>
                      </a:r>
                      <a:endParaRPr lang="en-US" dirty="0"/>
                    </a:p>
                  </a:txBody>
                  <a:tcPr/>
                </a:tc>
                <a:tc>
                  <a:txBody>
                    <a:bodyPr/>
                    <a:lstStyle/>
                    <a:p>
                      <a:pPr algn="ctr"/>
                      <a:r>
                        <a:rPr lang="en-US" dirty="0" smtClean="0"/>
                        <a:t>17,249</a:t>
                      </a:r>
                      <a:endParaRPr lang="en-US" dirty="0"/>
                    </a:p>
                  </a:txBody>
                  <a:tcPr/>
                </a:tc>
                <a:tc>
                  <a:txBody>
                    <a:bodyPr/>
                    <a:lstStyle/>
                    <a:p>
                      <a:pPr algn="ctr"/>
                      <a:r>
                        <a:rPr lang="en-US" dirty="0" smtClean="0"/>
                        <a:t>8.08%</a:t>
                      </a:r>
                      <a:endParaRPr lang="en-US" dirty="0"/>
                    </a:p>
                  </a:txBody>
                  <a:tcPr anchor="ctr"/>
                </a:tc>
                <a:tc>
                  <a:txBody>
                    <a:bodyPr/>
                    <a:lstStyle/>
                    <a:p>
                      <a:pPr algn="ctr"/>
                      <a:r>
                        <a:rPr lang="en-US" dirty="0" smtClean="0"/>
                        <a:t>4.04</a:t>
                      </a:r>
                      <a:endParaRPr lang="en-US" dirty="0"/>
                    </a:p>
                  </a:txBody>
                  <a:tcPr anchor="ctr"/>
                </a:tc>
                <a:tc>
                  <a:txBody>
                    <a:bodyPr/>
                    <a:lstStyle/>
                    <a:p>
                      <a:pPr algn="ctr"/>
                      <a:r>
                        <a:rPr lang="en-US" dirty="0" smtClean="0"/>
                        <a:t>4</a:t>
                      </a:r>
                      <a:endParaRPr lang="en-US" dirty="0"/>
                    </a:p>
                  </a:txBody>
                  <a:tcPr anchor="ctr"/>
                </a:tc>
              </a:tr>
              <a:tr h="370840">
                <a:tc>
                  <a:txBody>
                    <a:bodyPr/>
                    <a:lstStyle/>
                    <a:p>
                      <a:r>
                        <a:rPr lang="en-US" b="1" dirty="0" smtClean="0"/>
                        <a:t>Total</a:t>
                      </a:r>
                      <a:endParaRPr lang="en-US" b="1" dirty="0"/>
                    </a:p>
                  </a:txBody>
                  <a:tcPr/>
                </a:tc>
                <a:tc>
                  <a:txBody>
                    <a:bodyPr/>
                    <a:lstStyle/>
                    <a:p>
                      <a:pPr algn="ctr"/>
                      <a:r>
                        <a:rPr lang="en-US" b="1" dirty="0" smtClean="0"/>
                        <a:t>213,566</a:t>
                      </a:r>
                      <a:endParaRPr lang="en-US" b="1" dirty="0"/>
                    </a:p>
                  </a:txBody>
                  <a:tcPr/>
                </a:tc>
                <a:tc>
                  <a:txBody>
                    <a:bodyPr/>
                    <a:lstStyle/>
                    <a:p>
                      <a:pPr algn="ctr"/>
                      <a:r>
                        <a:rPr lang="en-US" b="1" dirty="0" smtClean="0"/>
                        <a:t>100%</a:t>
                      </a:r>
                      <a:endParaRPr lang="en-US" b="1" dirty="0"/>
                    </a:p>
                  </a:txBody>
                  <a:tcPr anchor="ctr"/>
                </a:tc>
                <a:tc>
                  <a:txBody>
                    <a:bodyPr/>
                    <a:lstStyle/>
                    <a:p>
                      <a:pPr algn="ctr"/>
                      <a:r>
                        <a:rPr lang="en-US" b="1" dirty="0" smtClean="0"/>
                        <a:t>50</a:t>
                      </a:r>
                      <a:endParaRPr lang="en-US" b="1" dirty="0"/>
                    </a:p>
                  </a:txBody>
                  <a:tcPr anchor="ctr"/>
                </a:tc>
                <a:tc>
                  <a:txBody>
                    <a:bodyPr/>
                    <a:lstStyle/>
                    <a:p>
                      <a:pPr algn="ctr"/>
                      <a:r>
                        <a:rPr lang="en-US" b="1" dirty="0" smtClean="0"/>
                        <a:t>48</a:t>
                      </a:r>
                      <a:endParaRPr lang="en-US" b="1" dirty="0"/>
                    </a:p>
                  </a:txBody>
                  <a:tcPr anchor="ct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Hamilton’s Method</a:t>
            </a:r>
            <a:endParaRPr lang="en-US" dirty="0"/>
          </a:p>
        </p:txBody>
      </p:sp>
      <p:sp>
        <p:nvSpPr>
          <p:cNvPr id="3" name="Content Placeholder 2"/>
          <p:cNvSpPr>
            <a:spLocks noGrp="1"/>
          </p:cNvSpPr>
          <p:nvPr>
            <p:ph idx="1"/>
          </p:nvPr>
        </p:nvSpPr>
        <p:spPr/>
        <p:txBody>
          <a:bodyPr/>
          <a:lstStyle/>
          <a:p>
            <a:r>
              <a:rPr lang="en-US" dirty="0" smtClean="0"/>
              <a:t>The states that had the highest decimal part in their fair share get priority for the leftover seats</a:t>
            </a:r>
          </a:p>
          <a:p>
            <a:endParaRPr lang="en-US" dirty="0"/>
          </a:p>
        </p:txBody>
      </p:sp>
      <p:graphicFrame>
        <p:nvGraphicFramePr>
          <p:cNvPr id="4" name="Table 3"/>
          <p:cNvGraphicFramePr>
            <a:graphicFrameLocks noGrp="1"/>
          </p:cNvGraphicFramePr>
          <p:nvPr/>
        </p:nvGraphicFramePr>
        <p:xfrm>
          <a:off x="228597" y="3581400"/>
          <a:ext cx="752856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c>
                  <a:txBody>
                    <a:bodyPr/>
                    <a:lstStyle/>
                    <a:p>
                      <a:pPr algn="ctr"/>
                      <a:r>
                        <a:rPr lang="en-US" dirty="0" smtClean="0"/>
                        <a:t>Priority</a:t>
                      </a:r>
                      <a:endParaRPr lang="en-US" dirty="0"/>
                    </a:p>
                  </a:txBody>
                  <a:tcPr anchor="ctr"/>
                </a:tc>
              </a:tr>
              <a:tr h="370840">
                <a:tc>
                  <a:txBody>
                    <a:bodyPr/>
                    <a:lstStyle/>
                    <a:p>
                      <a:r>
                        <a:rPr lang="en-US" dirty="0" err="1" smtClean="0"/>
                        <a:t>Angria</a:t>
                      </a:r>
                      <a:endParaRPr lang="en-US" dirty="0"/>
                    </a:p>
                  </a:txBody>
                  <a:tcPr/>
                </a:tc>
                <a:tc>
                  <a:txBody>
                    <a:bodyPr/>
                    <a:lstStyle/>
                    <a:p>
                      <a:pPr algn="ctr"/>
                      <a:r>
                        <a:rPr lang="en-US" dirty="0" smtClean="0"/>
                        <a:t>83,424</a:t>
                      </a:r>
                      <a:endParaRPr lang="en-US" dirty="0"/>
                    </a:p>
                  </a:txBody>
                  <a:tcPr/>
                </a:tc>
                <a:tc>
                  <a:txBody>
                    <a:bodyPr/>
                    <a:lstStyle/>
                    <a:p>
                      <a:pPr algn="ctr"/>
                      <a:r>
                        <a:rPr lang="en-US" dirty="0" smtClean="0"/>
                        <a:t>39.06%</a:t>
                      </a:r>
                      <a:endParaRPr lang="en-US" dirty="0"/>
                    </a:p>
                  </a:txBody>
                  <a:tcPr anchor="ctr"/>
                </a:tc>
                <a:tc>
                  <a:txBody>
                    <a:bodyPr/>
                    <a:lstStyle/>
                    <a:p>
                      <a:pPr algn="ctr"/>
                      <a:r>
                        <a:rPr lang="en-US" dirty="0" smtClean="0"/>
                        <a:t>19.53</a:t>
                      </a:r>
                      <a:endParaRPr lang="en-US" dirty="0"/>
                    </a:p>
                  </a:txBody>
                  <a:tcPr anchor="ctr"/>
                </a:tc>
                <a:tc>
                  <a:txBody>
                    <a:bodyPr/>
                    <a:lstStyle/>
                    <a:p>
                      <a:pPr algn="ctr"/>
                      <a:r>
                        <a:rPr lang="en-US" dirty="0" smtClean="0"/>
                        <a:t>19</a:t>
                      </a:r>
                      <a:endParaRPr lang="en-US" dirty="0"/>
                    </a:p>
                  </a:txBody>
                  <a:tcPr anchor="ctr"/>
                </a:tc>
                <a:tc>
                  <a:txBody>
                    <a:bodyPr/>
                    <a:lstStyle/>
                    <a:p>
                      <a:pPr algn="ctr"/>
                      <a:endParaRPr lang="en-US" dirty="0"/>
                    </a:p>
                  </a:txBody>
                  <a:tcPr anchor="ctr"/>
                </a:tc>
              </a:tr>
              <a:tr h="370840">
                <a:tc>
                  <a:txBody>
                    <a:bodyPr/>
                    <a:lstStyle/>
                    <a:p>
                      <a:r>
                        <a:rPr lang="en-US" dirty="0" err="1" smtClean="0"/>
                        <a:t>Bretonnia</a:t>
                      </a:r>
                      <a:endParaRPr lang="en-US" dirty="0"/>
                    </a:p>
                  </a:txBody>
                  <a:tcPr/>
                </a:tc>
                <a:tc>
                  <a:txBody>
                    <a:bodyPr/>
                    <a:lstStyle/>
                    <a:p>
                      <a:pPr algn="ctr"/>
                      <a:r>
                        <a:rPr lang="en-US" dirty="0" smtClean="0"/>
                        <a:t>67,791</a:t>
                      </a:r>
                      <a:endParaRPr lang="en-US" dirty="0"/>
                    </a:p>
                  </a:txBody>
                  <a:tcPr/>
                </a:tc>
                <a:tc>
                  <a:txBody>
                    <a:bodyPr/>
                    <a:lstStyle/>
                    <a:p>
                      <a:pPr algn="ctr"/>
                      <a:r>
                        <a:rPr lang="en-US" dirty="0" smtClean="0"/>
                        <a:t>31.74%</a:t>
                      </a:r>
                      <a:endParaRPr lang="en-US" dirty="0"/>
                    </a:p>
                  </a:txBody>
                  <a:tcPr anchor="ctr"/>
                </a:tc>
                <a:tc>
                  <a:txBody>
                    <a:bodyPr/>
                    <a:lstStyle/>
                    <a:p>
                      <a:pPr algn="ctr"/>
                      <a:r>
                        <a:rPr lang="en-US" dirty="0" smtClean="0"/>
                        <a:t>15.87</a:t>
                      </a:r>
                      <a:endParaRPr lang="en-US" dirty="0"/>
                    </a:p>
                  </a:txBody>
                  <a:tcPr anchor="ctr"/>
                </a:tc>
                <a:tc>
                  <a:txBody>
                    <a:bodyPr/>
                    <a:lstStyle/>
                    <a:p>
                      <a:pPr algn="ctr"/>
                      <a:r>
                        <a:rPr lang="en-US" dirty="0" smtClean="0"/>
                        <a:t>15</a:t>
                      </a:r>
                      <a:endParaRPr lang="en-US" dirty="0"/>
                    </a:p>
                  </a:txBody>
                  <a:tcPr anchor="ctr"/>
                </a:tc>
                <a:tc>
                  <a:txBody>
                    <a:bodyPr/>
                    <a:lstStyle/>
                    <a:p>
                      <a:pPr algn="ctr"/>
                      <a:r>
                        <a:rPr lang="en-US" dirty="0" smtClean="0"/>
                        <a:t>1st</a:t>
                      </a:r>
                      <a:endParaRPr lang="en-US" dirty="0"/>
                    </a:p>
                  </a:txBody>
                  <a:tcPr anchor="ctr"/>
                </a:tc>
              </a:tr>
              <a:tr h="370840">
                <a:tc>
                  <a:txBody>
                    <a:bodyPr/>
                    <a:lstStyle/>
                    <a:p>
                      <a:r>
                        <a:rPr lang="en-US" dirty="0" err="1" smtClean="0"/>
                        <a:t>Curaguay</a:t>
                      </a:r>
                      <a:endParaRPr lang="en-US" dirty="0"/>
                    </a:p>
                  </a:txBody>
                  <a:tcPr/>
                </a:tc>
                <a:tc>
                  <a:txBody>
                    <a:bodyPr/>
                    <a:lstStyle/>
                    <a:p>
                      <a:pPr algn="ctr"/>
                      <a:r>
                        <a:rPr lang="en-US" dirty="0" smtClean="0"/>
                        <a:t>45,102</a:t>
                      </a:r>
                      <a:endParaRPr lang="en-US" dirty="0"/>
                    </a:p>
                  </a:txBody>
                  <a:tcPr/>
                </a:tc>
                <a:tc>
                  <a:txBody>
                    <a:bodyPr/>
                    <a:lstStyle/>
                    <a:p>
                      <a:pPr algn="ctr"/>
                      <a:r>
                        <a:rPr lang="en-US" dirty="0" smtClean="0"/>
                        <a:t>21.12%</a:t>
                      </a:r>
                      <a:endParaRPr lang="en-US" dirty="0"/>
                    </a:p>
                  </a:txBody>
                  <a:tcPr anchor="ctr"/>
                </a:tc>
                <a:tc>
                  <a:txBody>
                    <a:bodyPr/>
                    <a:lstStyle/>
                    <a:p>
                      <a:pPr algn="ctr"/>
                      <a:r>
                        <a:rPr lang="en-US" dirty="0" smtClean="0"/>
                        <a:t>10.56</a:t>
                      </a:r>
                      <a:endParaRPr lang="en-US" dirty="0"/>
                    </a:p>
                  </a:txBody>
                  <a:tcPr anchor="ctr"/>
                </a:tc>
                <a:tc>
                  <a:txBody>
                    <a:bodyPr/>
                    <a:lstStyle/>
                    <a:p>
                      <a:pPr algn="ctr"/>
                      <a:r>
                        <a:rPr lang="en-US" dirty="0" smtClean="0"/>
                        <a:t>10</a:t>
                      </a:r>
                      <a:endParaRPr lang="en-US" dirty="0"/>
                    </a:p>
                  </a:txBody>
                  <a:tcPr anchor="ctr"/>
                </a:tc>
                <a:tc>
                  <a:txBody>
                    <a:bodyPr/>
                    <a:lstStyle/>
                    <a:p>
                      <a:pPr algn="ctr"/>
                      <a:endParaRPr lang="en-US" dirty="0"/>
                    </a:p>
                  </a:txBody>
                  <a:tcPr anchor="ctr"/>
                </a:tc>
              </a:tr>
              <a:tr h="370840">
                <a:tc>
                  <a:txBody>
                    <a:bodyPr/>
                    <a:lstStyle/>
                    <a:p>
                      <a:r>
                        <a:rPr lang="en-US" dirty="0" err="1" smtClean="0"/>
                        <a:t>Dennenberg</a:t>
                      </a:r>
                      <a:endParaRPr lang="en-US" dirty="0"/>
                    </a:p>
                  </a:txBody>
                  <a:tcPr/>
                </a:tc>
                <a:tc>
                  <a:txBody>
                    <a:bodyPr/>
                    <a:lstStyle/>
                    <a:p>
                      <a:pPr algn="ctr"/>
                      <a:r>
                        <a:rPr lang="en-US" dirty="0" smtClean="0"/>
                        <a:t>17,249</a:t>
                      </a:r>
                      <a:endParaRPr lang="en-US" dirty="0"/>
                    </a:p>
                  </a:txBody>
                  <a:tcPr/>
                </a:tc>
                <a:tc>
                  <a:txBody>
                    <a:bodyPr/>
                    <a:lstStyle/>
                    <a:p>
                      <a:pPr algn="ctr"/>
                      <a:r>
                        <a:rPr lang="en-US" dirty="0" smtClean="0"/>
                        <a:t>8.08%</a:t>
                      </a:r>
                      <a:endParaRPr lang="en-US" dirty="0"/>
                    </a:p>
                  </a:txBody>
                  <a:tcPr anchor="ctr"/>
                </a:tc>
                <a:tc>
                  <a:txBody>
                    <a:bodyPr/>
                    <a:lstStyle/>
                    <a:p>
                      <a:pPr algn="ctr"/>
                      <a:r>
                        <a:rPr lang="en-US" dirty="0" smtClean="0"/>
                        <a:t>4.04</a:t>
                      </a:r>
                      <a:endParaRPr lang="en-US" dirty="0"/>
                    </a:p>
                  </a:txBody>
                  <a:tcPr anchor="ctr"/>
                </a:tc>
                <a:tc>
                  <a:txBody>
                    <a:bodyPr/>
                    <a:lstStyle/>
                    <a:p>
                      <a:pPr algn="ctr"/>
                      <a:r>
                        <a:rPr lang="en-US" dirty="0" smtClean="0"/>
                        <a:t>4</a:t>
                      </a:r>
                      <a:endParaRPr lang="en-US" dirty="0"/>
                    </a:p>
                  </a:txBody>
                  <a:tcPr anchor="ctr"/>
                </a:tc>
                <a:tc>
                  <a:txBody>
                    <a:bodyPr/>
                    <a:lstStyle/>
                    <a:p>
                      <a:pPr algn="ctr"/>
                      <a:endParaRPr lang="en-US" dirty="0"/>
                    </a:p>
                  </a:txBody>
                  <a:tcPr anchor="ctr"/>
                </a:tc>
              </a:tr>
              <a:tr h="370840">
                <a:tc>
                  <a:txBody>
                    <a:bodyPr/>
                    <a:lstStyle/>
                    <a:p>
                      <a:r>
                        <a:rPr lang="en-US" b="1" dirty="0" smtClean="0"/>
                        <a:t>Total</a:t>
                      </a:r>
                      <a:endParaRPr lang="en-US" b="1" dirty="0"/>
                    </a:p>
                  </a:txBody>
                  <a:tcPr/>
                </a:tc>
                <a:tc>
                  <a:txBody>
                    <a:bodyPr/>
                    <a:lstStyle/>
                    <a:p>
                      <a:pPr algn="ctr"/>
                      <a:r>
                        <a:rPr lang="en-US" b="1" dirty="0" smtClean="0"/>
                        <a:t>213,566</a:t>
                      </a:r>
                      <a:endParaRPr lang="en-US" b="1" dirty="0"/>
                    </a:p>
                  </a:txBody>
                  <a:tcPr/>
                </a:tc>
                <a:tc>
                  <a:txBody>
                    <a:bodyPr/>
                    <a:lstStyle/>
                    <a:p>
                      <a:pPr algn="ctr"/>
                      <a:r>
                        <a:rPr lang="en-US" b="1" dirty="0" smtClean="0"/>
                        <a:t>100%</a:t>
                      </a:r>
                      <a:endParaRPr lang="en-US" b="1" dirty="0"/>
                    </a:p>
                  </a:txBody>
                  <a:tcPr anchor="ctr"/>
                </a:tc>
                <a:tc>
                  <a:txBody>
                    <a:bodyPr/>
                    <a:lstStyle/>
                    <a:p>
                      <a:pPr algn="ctr"/>
                      <a:r>
                        <a:rPr lang="en-US" b="1" dirty="0" smtClean="0"/>
                        <a:t>50</a:t>
                      </a:r>
                      <a:endParaRPr lang="en-US" b="1" dirty="0"/>
                    </a:p>
                  </a:txBody>
                  <a:tcPr anchor="ctr"/>
                </a:tc>
                <a:tc>
                  <a:txBody>
                    <a:bodyPr/>
                    <a:lstStyle/>
                    <a:p>
                      <a:pPr algn="ctr"/>
                      <a:r>
                        <a:rPr lang="en-US" b="1" dirty="0" smtClean="0"/>
                        <a:t>48</a:t>
                      </a:r>
                      <a:endParaRPr lang="en-US" b="1" dirty="0"/>
                    </a:p>
                  </a:txBody>
                  <a:tcPr anchor="ctr"/>
                </a:tc>
                <a:tc>
                  <a:txBody>
                    <a:bodyPr/>
                    <a:lstStyle/>
                    <a:p>
                      <a:pPr algn="ctr"/>
                      <a:endParaRPr lang="en-US" b="1" dirty="0"/>
                    </a:p>
                  </a:txBody>
                  <a:tcPr anchor="ctr"/>
                </a:tc>
              </a:tr>
            </a:tbl>
          </a:graphicData>
        </a:graphic>
      </p:graphicFrame>
      <p:sp>
        <p:nvSpPr>
          <p:cNvPr id="8" name="Oval 7"/>
          <p:cNvSpPr/>
          <p:nvPr/>
        </p:nvSpPr>
        <p:spPr>
          <a:xfrm>
            <a:off x="4800600" y="4572000"/>
            <a:ext cx="381000" cy="381000"/>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Unequal Representation</a:t>
            </a:r>
            <a:endParaRPr lang="en-US" dirty="0"/>
          </a:p>
        </p:txBody>
      </p:sp>
      <p:sp>
        <p:nvSpPr>
          <p:cNvPr id="3" name="Content Placeholder 2"/>
          <p:cNvSpPr>
            <a:spLocks noGrp="1"/>
          </p:cNvSpPr>
          <p:nvPr>
            <p:ph idx="1"/>
          </p:nvPr>
        </p:nvSpPr>
        <p:spPr/>
        <p:txBody>
          <a:bodyPr/>
          <a:lstStyle/>
          <a:p>
            <a:r>
              <a:rPr lang="en-US" dirty="0" smtClean="0"/>
              <a:t>The US Senate has 100 members: two for each state</a:t>
            </a:r>
          </a:p>
          <a:p>
            <a:endParaRPr lang="en-US" dirty="0" smtClean="0"/>
          </a:p>
          <a:p>
            <a:r>
              <a:rPr lang="en-US" dirty="0" smtClean="0"/>
              <a:t>In the US House of Representatives, states are represented based on population</a:t>
            </a:r>
          </a:p>
          <a:p>
            <a:pPr lvl="1"/>
            <a:r>
              <a:rPr lang="en-US" dirty="0" smtClean="0"/>
              <a:t>PA has 19 representatives</a:t>
            </a:r>
          </a:p>
          <a:p>
            <a:pPr lvl="1"/>
            <a:r>
              <a:rPr lang="en-US" dirty="0" smtClean="0"/>
              <a:t>Delaware has 1</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Hamilton’s Method</a:t>
            </a:r>
            <a:endParaRPr lang="en-US" dirty="0"/>
          </a:p>
        </p:txBody>
      </p:sp>
      <p:sp>
        <p:nvSpPr>
          <p:cNvPr id="3" name="Content Placeholder 2"/>
          <p:cNvSpPr>
            <a:spLocks noGrp="1"/>
          </p:cNvSpPr>
          <p:nvPr>
            <p:ph idx="1"/>
          </p:nvPr>
        </p:nvSpPr>
        <p:spPr/>
        <p:txBody>
          <a:bodyPr/>
          <a:lstStyle/>
          <a:p>
            <a:r>
              <a:rPr lang="en-US" dirty="0" smtClean="0"/>
              <a:t>The states that had the highest decimal part in their fair share get priority for the leftover seats</a:t>
            </a:r>
          </a:p>
          <a:p>
            <a:endParaRPr lang="en-US" dirty="0"/>
          </a:p>
        </p:txBody>
      </p:sp>
      <p:graphicFrame>
        <p:nvGraphicFramePr>
          <p:cNvPr id="4" name="Table 3"/>
          <p:cNvGraphicFramePr>
            <a:graphicFrameLocks noGrp="1"/>
          </p:cNvGraphicFramePr>
          <p:nvPr/>
        </p:nvGraphicFramePr>
        <p:xfrm>
          <a:off x="228597" y="3581400"/>
          <a:ext cx="752856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c>
                  <a:txBody>
                    <a:bodyPr/>
                    <a:lstStyle/>
                    <a:p>
                      <a:pPr algn="ctr"/>
                      <a:r>
                        <a:rPr lang="en-US" dirty="0" smtClean="0"/>
                        <a:t>Priority</a:t>
                      </a:r>
                      <a:endParaRPr lang="en-US" dirty="0"/>
                    </a:p>
                  </a:txBody>
                  <a:tcPr anchor="ctr"/>
                </a:tc>
              </a:tr>
              <a:tr h="370840">
                <a:tc>
                  <a:txBody>
                    <a:bodyPr/>
                    <a:lstStyle/>
                    <a:p>
                      <a:r>
                        <a:rPr lang="en-US" dirty="0" err="1" smtClean="0"/>
                        <a:t>Angria</a:t>
                      </a:r>
                      <a:endParaRPr lang="en-US" dirty="0"/>
                    </a:p>
                  </a:txBody>
                  <a:tcPr/>
                </a:tc>
                <a:tc>
                  <a:txBody>
                    <a:bodyPr/>
                    <a:lstStyle/>
                    <a:p>
                      <a:pPr algn="ctr"/>
                      <a:r>
                        <a:rPr lang="en-US" dirty="0" smtClean="0"/>
                        <a:t>83,424</a:t>
                      </a:r>
                      <a:endParaRPr lang="en-US" dirty="0"/>
                    </a:p>
                  </a:txBody>
                  <a:tcPr/>
                </a:tc>
                <a:tc>
                  <a:txBody>
                    <a:bodyPr/>
                    <a:lstStyle/>
                    <a:p>
                      <a:pPr algn="ctr"/>
                      <a:r>
                        <a:rPr lang="en-US" dirty="0" smtClean="0"/>
                        <a:t>39.06%</a:t>
                      </a:r>
                      <a:endParaRPr lang="en-US" dirty="0"/>
                    </a:p>
                  </a:txBody>
                  <a:tcPr anchor="ctr"/>
                </a:tc>
                <a:tc>
                  <a:txBody>
                    <a:bodyPr/>
                    <a:lstStyle/>
                    <a:p>
                      <a:pPr algn="ctr"/>
                      <a:r>
                        <a:rPr lang="en-US" dirty="0" smtClean="0"/>
                        <a:t>19.53</a:t>
                      </a:r>
                      <a:endParaRPr lang="en-US" dirty="0"/>
                    </a:p>
                  </a:txBody>
                  <a:tcPr anchor="ctr"/>
                </a:tc>
                <a:tc>
                  <a:txBody>
                    <a:bodyPr/>
                    <a:lstStyle/>
                    <a:p>
                      <a:pPr algn="ctr"/>
                      <a:r>
                        <a:rPr lang="en-US" dirty="0" smtClean="0"/>
                        <a:t>19</a:t>
                      </a:r>
                      <a:endParaRPr lang="en-US" dirty="0"/>
                    </a:p>
                  </a:txBody>
                  <a:tcPr anchor="ctr"/>
                </a:tc>
                <a:tc>
                  <a:txBody>
                    <a:bodyPr/>
                    <a:lstStyle/>
                    <a:p>
                      <a:pPr algn="ctr"/>
                      <a:endParaRPr lang="en-US" dirty="0"/>
                    </a:p>
                  </a:txBody>
                  <a:tcPr anchor="ctr"/>
                </a:tc>
              </a:tr>
              <a:tr h="370840">
                <a:tc>
                  <a:txBody>
                    <a:bodyPr/>
                    <a:lstStyle/>
                    <a:p>
                      <a:r>
                        <a:rPr lang="en-US" dirty="0" err="1" smtClean="0"/>
                        <a:t>Bretonnia</a:t>
                      </a:r>
                      <a:endParaRPr lang="en-US" dirty="0"/>
                    </a:p>
                  </a:txBody>
                  <a:tcPr/>
                </a:tc>
                <a:tc>
                  <a:txBody>
                    <a:bodyPr/>
                    <a:lstStyle/>
                    <a:p>
                      <a:pPr algn="ctr"/>
                      <a:r>
                        <a:rPr lang="en-US" dirty="0" smtClean="0"/>
                        <a:t>67,791</a:t>
                      </a:r>
                      <a:endParaRPr lang="en-US" dirty="0"/>
                    </a:p>
                  </a:txBody>
                  <a:tcPr/>
                </a:tc>
                <a:tc>
                  <a:txBody>
                    <a:bodyPr/>
                    <a:lstStyle/>
                    <a:p>
                      <a:pPr algn="ctr"/>
                      <a:r>
                        <a:rPr lang="en-US" dirty="0" smtClean="0"/>
                        <a:t>31.74%</a:t>
                      </a:r>
                      <a:endParaRPr lang="en-US" dirty="0"/>
                    </a:p>
                  </a:txBody>
                  <a:tcPr anchor="ctr"/>
                </a:tc>
                <a:tc>
                  <a:txBody>
                    <a:bodyPr/>
                    <a:lstStyle/>
                    <a:p>
                      <a:pPr algn="ctr"/>
                      <a:r>
                        <a:rPr lang="en-US" dirty="0" smtClean="0"/>
                        <a:t>15.87</a:t>
                      </a:r>
                      <a:endParaRPr lang="en-US" dirty="0"/>
                    </a:p>
                  </a:txBody>
                  <a:tcPr anchor="ctr"/>
                </a:tc>
                <a:tc>
                  <a:txBody>
                    <a:bodyPr/>
                    <a:lstStyle/>
                    <a:p>
                      <a:pPr algn="ctr"/>
                      <a:r>
                        <a:rPr lang="en-US" dirty="0" smtClean="0"/>
                        <a:t>15</a:t>
                      </a:r>
                      <a:endParaRPr lang="en-US" dirty="0"/>
                    </a:p>
                  </a:txBody>
                  <a:tcPr anchor="ctr"/>
                </a:tc>
                <a:tc>
                  <a:txBody>
                    <a:bodyPr/>
                    <a:lstStyle/>
                    <a:p>
                      <a:pPr algn="ctr"/>
                      <a:r>
                        <a:rPr lang="en-US" dirty="0" smtClean="0"/>
                        <a:t>1st</a:t>
                      </a:r>
                      <a:endParaRPr lang="en-US" dirty="0"/>
                    </a:p>
                  </a:txBody>
                  <a:tcPr anchor="ctr"/>
                </a:tc>
              </a:tr>
              <a:tr h="370840">
                <a:tc>
                  <a:txBody>
                    <a:bodyPr/>
                    <a:lstStyle/>
                    <a:p>
                      <a:r>
                        <a:rPr lang="en-US" dirty="0" err="1" smtClean="0"/>
                        <a:t>Curaguay</a:t>
                      </a:r>
                      <a:endParaRPr lang="en-US" dirty="0"/>
                    </a:p>
                  </a:txBody>
                  <a:tcPr/>
                </a:tc>
                <a:tc>
                  <a:txBody>
                    <a:bodyPr/>
                    <a:lstStyle/>
                    <a:p>
                      <a:pPr algn="ctr"/>
                      <a:r>
                        <a:rPr lang="en-US" dirty="0" smtClean="0"/>
                        <a:t>45,102</a:t>
                      </a:r>
                      <a:endParaRPr lang="en-US" dirty="0"/>
                    </a:p>
                  </a:txBody>
                  <a:tcPr/>
                </a:tc>
                <a:tc>
                  <a:txBody>
                    <a:bodyPr/>
                    <a:lstStyle/>
                    <a:p>
                      <a:pPr algn="ctr"/>
                      <a:r>
                        <a:rPr lang="en-US" dirty="0" smtClean="0"/>
                        <a:t>21.12%</a:t>
                      </a:r>
                      <a:endParaRPr lang="en-US" dirty="0"/>
                    </a:p>
                  </a:txBody>
                  <a:tcPr anchor="ctr"/>
                </a:tc>
                <a:tc>
                  <a:txBody>
                    <a:bodyPr/>
                    <a:lstStyle/>
                    <a:p>
                      <a:pPr algn="ctr"/>
                      <a:r>
                        <a:rPr lang="en-US" dirty="0" smtClean="0"/>
                        <a:t>10.56</a:t>
                      </a:r>
                      <a:endParaRPr lang="en-US" dirty="0"/>
                    </a:p>
                  </a:txBody>
                  <a:tcPr anchor="ctr"/>
                </a:tc>
                <a:tc>
                  <a:txBody>
                    <a:bodyPr/>
                    <a:lstStyle/>
                    <a:p>
                      <a:pPr algn="ctr"/>
                      <a:r>
                        <a:rPr lang="en-US" dirty="0" smtClean="0"/>
                        <a:t>10</a:t>
                      </a:r>
                      <a:endParaRPr lang="en-US" dirty="0"/>
                    </a:p>
                  </a:txBody>
                  <a:tcPr anchor="ctr"/>
                </a:tc>
                <a:tc>
                  <a:txBody>
                    <a:bodyPr/>
                    <a:lstStyle/>
                    <a:p>
                      <a:pPr algn="ctr"/>
                      <a:r>
                        <a:rPr lang="en-US" dirty="0" smtClean="0"/>
                        <a:t>2nd</a:t>
                      </a:r>
                      <a:endParaRPr lang="en-US" dirty="0"/>
                    </a:p>
                  </a:txBody>
                  <a:tcPr anchor="ctr"/>
                </a:tc>
              </a:tr>
              <a:tr h="370840">
                <a:tc>
                  <a:txBody>
                    <a:bodyPr/>
                    <a:lstStyle/>
                    <a:p>
                      <a:r>
                        <a:rPr lang="en-US" dirty="0" err="1" smtClean="0"/>
                        <a:t>Dennenberg</a:t>
                      </a:r>
                      <a:endParaRPr lang="en-US" dirty="0"/>
                    </a:p>
                  </a:txBody>
                  <a:tcPr/>
                </a:tc>
                <a:tc>
                  <a:txBody>
                    <a:bodyPr/>
                    <a:lstStyle/>
                    <a:p>
                      <a:pPr algn="ctr"/>
                      <a:r>
                        <a:rPr lang="en-US" dirty="0" smtClean="0"/>
                        <a:t>17,249</a:t>
                      </a:r>
                      <a:endParaRPr lang="en-US" dirty="0"/>
                    </a:p>
                  </a:txBody>
                  <a:tcPr/>
                </a:tc>
                <a:tc>
                  <a:txBody>
                    <a:bodyPr/>
                    <a:lstStyle/>
                    <a:p>
                      <a:pPr algn="ctr"/>
                      <a:r>
                        <a:rPr lang="en-US" dirty="0" smtClean="0"/>
                        <a:t>8.08%</a:t>
                      </a:r>
                      <a:endParaRPr lang="en-US" dirty="0"/>
                    </a:p>
                  </a:txBody>
                  <a:tcPr anchor="ctr"/>
                </a:tc>
                <a:tc>
                  <a:txBody>
                    <a:bodyPr/>
                    <a:lstStyle/>
                    <a:p>
                      <a:pPr algn="ctr"/>
                      <a:r>
                        <a:rPr lang="en-US" dirty="0" smtClean="0"/>
                        <a:t>4.04</a:t>
                      </a:r>
                      <a:endParaRPr lang="en-US" dirty="0"/>
                    </a:p>
                  </a:txBody>
                  <a:tcPr anchor="ctr"/>
                </a:tc>
                <a:tc>
                  <a:txBody>
                    <a:bodyPr/>
                    <a:lstStyle/>
                    <a:p>
                      <a:pPr algn="ctr"/>
                      <a:r>
                        <a:rPr lang="en-US" dirty="0" smtClean="0"/>
                        <a:t>4</a:t>
                      </a:r>
                      <a:endParaRPr lang="en-US" dirty="0"/>
                    </a:p>
                  </a:txBody>
                  <a:tcPr anchor="ctr"/>
                </a:tc>
                <a:tc>
                  <a:txBody>
                    <a:bodyPr/>
                    <a:lstStyle/>
                    <a:p>
                      <a:pPr algn="ctr"/>
                      <a:endParaRPr lang="en-US" dirty="0"/>
                    </a:p>
                  </a:txBody>
                  <a:tcPr anchor="ctr"/>
                </a:tc>
              </a:tr>
              <a:tr h="370840">
                <a:tc>
                  <a:txBody>
                    <a:bodyPr/>
                    <a:lstStyle/>
                    <a:p>
                      <a:r>
                        <a:rPr lang="en-US" b="1" dirty="0" smtClean="0"/>
                        <a:t>Total</a:t>
                      </a:r>
                      <a:endParaRPr lang="en-US" b="1" dirty="0"/>
                    </a:p>
                  </a:txBody>
                  <a:tcPr/>
                </a:tc>
                <a:tc>
                  <a:txBody>
                    <a:bodyPr/>
                    <a:lstStyle/>
                    <a:p>
                      <a:pPr algn="ctr"/>
                      <a:r>
                        <a:rPr lang="en-US" b="1" dirty="0" smtClean="0"/>
                        <a:t>213,566</a:t>
                      </a:r>
                      <a:endParaRPr lang="en-US" b="1" dirty="0"/>
                    </a:p>
                  </a:txBody>
                  <a:tcPr/>
                </a:tc>
                <a:tc>
                  <a:txBody>
                    <a:bodyPr/>
                    <a:lstStyle/>
                    <a:p>
                      <a:pPr algn="ctr"/>
                      <a:r>
                        <a:rPr lang="en-US" b="1" dirty="0" smtClean="0"/>
                        <a:t>100%</a:t>
                      </a:r>
                      <a:endParaRPr lang="en-US" b="1" dirty="0"/>
                    </a:p>
                  </a:txBody>
                  <a:tcPr anchor="ctr"/>
                </a:tc>
                <a:tc>
                  <a:txBody>
                    <a:bodyPr/>
                    <a:lstStyle/>
                    <a:p>
                      <a:pPr algn="ctr"/>
                      <a:r>
                        <a:rPr lang="en-US" b="1" dirty="0" smtClean="0"/>
                        <a:t>50</a:t>
                      </a:r>
                      <a:endParaRPr lang="en-US" b="1" dirty="0"/>
                    </a:p>
                  </a:txBody>
                  <a:tcPr anchor="ctr"/>
                </a:tc>
                <a:tc>
                  <a:txBody>
                    <a:bodyPr/>
                    <a:lstStyle/>
                    <a:p>
                      <a:pPr algn="ctr"/>
                      <a:r>
                        <a:rPr lang="en-US" b="1" dirty="0" smtClean="0"/>
                        <a:t>48</a:t>
                      </a:r>
                      <a:endParaRPr lang="en-US" b="1" dirty="0"/>
                    </a:p>
                  </a:txBody>
                  <a:tcPr anchor="ctr"/>
                </a:tc>
                <a:tc>
                  <a:txBody>
                    <a:bodyPr/>
                    <a:lstStyle/>
                    <a:p>
                      <a:pPr algn="ctr"/>
                      <a:endParaRPr lang="en-US" b="1" dirty="0"/>
                    </a:p>
                  </a:txBody>
                  <a:tcPr anchor="ctr"/>
                </a:tc>
              </a:tr>
            </a:tbl>
          </a:graphicData>
        </a:graphic>
      </p:graphicFrame>
      <p:sp>
        <p:nvSpPr>
          <p:cNvPr id="8" name="Oval 7"/>
          <p:cNvSpPr/>
          <p:nvPr/>
        </p:nvSpPr>
        <p:spPr>
          <a:xfrm>
            <a:off x="4800600" y="4953000"/>
            <a:ext cx="381000" cy="381000"/>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Hamilton’s Method</a:t>
            </a:r>
            <a:endParaRPr lang="en-US" dirty="0"/>
          </a:p>
        </p:txBody>
      </p:sp>
      <p:sp>
        <p:nvSpPr>
          <p:cNvPr id="3" name="Content Placeholder 2"/>
          <p:cNvSpPr>
            <a:spLocks noGrp="1"/>
          </p:cNvSpPr>
          <p:nvPr>
            <p:ph idx="1"/>
          </p:nvPr>
        </p:nvSpPr>
        <p:spPr/>
        <p:txBody>
          <a:bodyPr/>
          <a:lstStyle/>
          <a:p>
            <a:r>
              <a:rPr lang="en-US" dirty="0" smtClean="0"/>
              <a:t>The states that had the highest decimal part in their fair share get priority for the leftover seats</a:t>
            </a:r>
          </a:p>
          <a:p>
            <a:endParaRPr lang="en-US" dirty="0"/>
          </a:p>
        </p:txBody>
      </p:sp>
      <p:graphicFrame>
        <p:nvGraphicFramePr>
          <p:cNvPr id="4" name="Table 3"/>
          <p:cNvGraphicFramePr>
            <a:graphicFrameLocks noGrp="1"/>
          </p:cNvGraphicFramePr>
          <p:nvPr/>
        </p:nvGraphicFramePr>
        <p:xfrm>
          <a:off x="228597" y="3581400"/>
          <a:ext cx="752856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c>
                  <a:txBody>
                    <a:bodyPr/>
                    <a:lstStyle/>
                    <a:p>
                      <a:pPr algn="ctr"/>
                      <a:r>
                        <a:rPr lang="en-US" dirty="0" smtClean="0"/>
                        <a:t>Priority</a:t>
                      </a:r>
                      <a:endParaRPr lang="en-US" dirty="0"/>
                    </a:p>
                  </a:txBody>
                  <a:tcPr anchor="ctr"/>
                </a:tc>
              </a:tr>
              <a:tr h="370840">
                <a:tc>
                  <a:txBody>
                    <a:bodyPr/>
                    <a:lstStyle/>
                    <a:p>
                      <a:r>
                        <a:rPr lang="en-US" dirty="0" err="1" smtClean="0"/>
                        <a:t>Angria</a:t>
                      </a:r>
                      <a:endParaRPr lang="en-US" dirty="0"/>
                    </a:p>
                  </a:txBody>
                  <a:tcPr/>
                </a:tc>
                <a:tc>
                  <a:txBody>
                    <a:bodyPr/>
                    <a:lstStyle/>
                    <a:p>
                      <a:pPr algn="ctr"/>
                      <a:r>
                        <a:rPr lang="en-US" dirty="0" smtClean="0"/>
                        <a:t>83,424</a:t>
                      </a:r>
                      <a:endParaRPr lang="en-US" dirty="0"/>
                    </a:p>
                  </a:txBody>
                  <a:tcPr/>
                </a:tc>
                <a:tc>
                  <a:txBody>
                    <a:bodyPr/>
                    <a:lstStyle/>
                    <a:p>
                      <a:pPr algn="ctr"/>
                      <a:r>
                        <a:rPr lang="en-US" dirty="0" smtClean="0"/>
                        <a:t>39.06%</a:t>
                      </a:r>
                      <a:endParaRPr lang="en-US" dirty="0"/>
                    </a:p>
                  </a:txBody>
                  <a:tcPr anchor="ctr"/>
                </a:tc>
                <a:tc>
                  <a:txBody>
                    <a:bodyPr/>
                    <a:lstStyle/>
                    <a:p>
                      <a:pPr algn="ctr"/>
                      <a:r>
                        <a:rPr lang="en-US" dirty="0" smtClean="0"/>
                        <a:t>19.53</a:t>
                      </a:r>
                      <a:endParaRPr lang="en-US" dirty="0"/>
                    </a:p>
                  </a:txBody>
                  <a:tcPr anchor="ctr"/>
                </a:tc>
                <a:tc>
                  <a:txBody>
                    <a:bodyPr/>
                    <a:lstStyle/>
                    <a:p>
                      <a:pPr algn="ctr"/>
                      <a:r>
                        <a:rPr lang="en-US" dirty="0" smtClean="0"/>
                        <a:t>19</a:t>
                      </a:r>
                      <a:endParaRPr lang="en-US" dirty="0"/>
                    </a:p>
                  </a:txBody>
                  <a:tcPr anchor="ctr"/>
                </a:tc>
                <a:tc>
                  <a:txBody>
                    <a:bodyPr/>
                    <a:lstStyle/>
                    <a:p>
                      <a:pPr algn="ctr"/>
                      <a:r>
                        <a:rPr lang="en-US" dirty="0" smtClean="0"/>
                        <a:t>3rd</a:t>
                      </a:r>
                      <a:endParaRPr lang="en-US" dirty="0"/>
                    </a:p>
                  </a:txBody>
                  <a:tcPr anchor="ctr"/>
                </a:tc>
              </a:tr>
              <a:tr h="370840">
                <a:tc>
                  <a:txBody>
                    <a:bodyPr/>
                    <a:lstStyle/>
                    <a:p>
                      <a:r>
                        <a:rPr lang="en-US" dirty="0" err="1" smtClean="0"/>
                        <a:t>Bretonnia</a:t>
                      </a:r>
                      <a:endParaRPr lang="en-US" dirty="0"/>
                    </a:p>
                  </a:txBody>
                  <a:tcPr/>
                </a:tc>
                <a:tc>
                  <a:txBody>
                    <a:bodyPr/>
                    <a:lstStyle/>
                    <a:p>
                      <a:pPr algn="ctr"/>
                      <a:r>
                        <a:rPr lang="en-US" dirty="0" smtClean="0"/>
                        <a:t>67,791</a:t>
                      </a:r>
                      <a:endParaRPr lang="en-US" dirty="0"/>
                    </a:p>
                  </a:txBody>
                  <a:tcPr/>
                </a:tc>
                <a:tc>
                  <a:txBody>
                    <a:bodyPr/>
                    <a:lstStyle/>
                    <a:p>
                      <a:pPr algn="ctr"/>
                      <a:r>
                        <a:rPr lang="en-US" dirty="0" smtClean="0"/>
                        <a:t>31.74%</a:t>
                      </a:r>
                      <a:endParaRPr lang="en-US" dirty="0"/>
                    </a:p>
                  </a:txBody>
                  <a:tcPr anchor="ctr"/>
                </a:tc>
                <a:tc>
                  <a:txBody>
                    <a:bodyPr/>
                    <a:lstStyle/>
                    <a:p>
                      <a:pPr algn="ctr"/>
                      <a:r>
                        <a:rPr lang="en-US" dirty="0" smtClean="0"/>
                        <a:t>15.87</a:t>
                      </a:r>
                      <a:endParaRPr lang="en-US" dirty="0"/>
                    </a:p>
                  </a:txBody>
                  <a:tcPr anchor="ctr"/>
                </a:tc>
                <a:tc>
                  <a:txBody>
                    <a:bodyPr/>
                    <a:lstStyle/>
                    <a:p>
                      <a:pPr algn="ctr"/>
                      <a:r>
                        <a:rPr lang="en-US" dirty="0" smtClean="0"/>
                        <a:t>15</a:t>
                      </a:r>
                      <a:endParaRPr lang="en-US" dirty="0"/>
                    </a:p>
                  </a:txBody>
                  <a:tcPr anchor="ctr"/>
                </a:tc>
                <a:tc>
                  <a:txBody>
                    <a:bodyPr/>
                    <a:lstStyle/>
                    <a:p>
                      <a:pPr algn="ctr"/>
                      <a:r>
                        <a:rPr lang="en-US" dirty="0" smtClean="0"/>
                        <a:t>1st</a:t>
                      </a:r>
                      <a:endParaRPr lang="en-US" dirty="0"/>
                    </a:p>
                  </a:txBody>
                  <a:tcPr anchor="ctr"/>
                </a:tc>
              </a:tr>
              <a:tr h="370840">
                <a:tc>
                  <a:txBody>
                    <a:bodyPr/>
                    <a:lstStyle/>
                    <a:p>
                      <a:r>
                        <a:rPr lang="en-US" dirty="0" err="1" smtClean="0"/>
                        <a:t>Curaguay</a:t>
                      </a:r>
                      <a:endParaRPr lang="en-US" dirty="0"/>
                    </a:p>
                  </a:txBody>
                  <a:tcPr/>
                </a:tc>
                <a:tc>
                  <a:txBody>
                    <a:bodyPr/>
                    <a:lstStyle/>
                    <a:p>
                      <a:pPr algn="ctr"/>
                      <a:r>
                        <a:rPr lang="en-US" dirty="0" smtClean="0"/>
                        <a:t>45,102</a:t>
                      </a:r>
                      <a:endParaRPr lang="en-US" dirty="0"/>
                    </a:p>
                  </a:txBody>
                  <a:tcPr/>
                </a:tc>
                <a:tc>
                  <a:txBody>
                    <a:bodyPr/>
                    <a:lstStyle/>
                    <a:p>
                      <a:pPr algn="ctr"/>
                      <a:r>
                        <a:rPr lang="en-US" dirty="0" smtClean="0"/>
                        <a:t>21.12%</a:t>
                      </a:r>
                      <a:endParaRPr lang="en-US" dirty="0"/>
                    </a:p>
                  </a:txBody>
                  <a:tcPr anchor="ctr"/>
                </a:tc>
                <a:tc>
                  <a:txBody>
                    <a:bodyPr/>
                    <a:lstStyle/>
                    <a:p>
                      <a:pPr algn="ctr"/>
                      <a:r>
                        <a:rPr lang="en-US" dirty="0" smtClean="0"/>
                        <a:t>10.56</a:t>
                      </a:r>
                      <a:endParaRPr lang="en-US" dirty="0"/>
                    </a:p>
                  </a:txBody>
                  <a:tcPr anchor="ctr"/>
                </a:tc>
                <a:tc>
                  <a:txBody>
                    <a:bodyPr/>
                    <a:lstStyle/>
                    <a:p>
                      <a:pPr algn="ctr"/>
                      <a:r>
                        <a:rPr lang="en-US" dirty="0" smtClean="0"/>
                        <a:t>10</a:t>
                      </a:r>
                      <a:endParaRPr lang="en-US" dirty="0"/>
                    </a:p>
                  </a:txBody>
                  <a:tcPr anchor="ctr"/>
                </a:tc>
                <a:tc>
                  <a:txBody>
                    <a:bodyPr/>
                    <a:lstStyle/>
                    <a:p>
                      <a:pPr algn="ctr"/>
                      <a:r>
                        <a:rPr lang="en-US" dirty="0" smtClean="0"/>
                        <a:t>2nd</a:t>
                      </a:r>
                      <a:endParaRPr lang="en-US" dirty="0"/>
                    </a:p>
                  </a:txBody>
                  <a:tcPr anchor="ctr"/>
                </a:tc>
              </a:tr>
              <a:tr h="370840">
                <a:tc>
                  <a:txBody>
                    <a:bodyPr/>
                    <a:lstStyle/>
                    <a:p>
                      <a:r>
                        <a:rPr lang="en-US" dirty="0" err="1" smtClean="0"/>
                        <a:t>Dennenberg</a:t>
                      </a:r>
                      <a:endParaRPr lang="en-US" dirty="0"/>
                    </a:p>
                  </a:txBody>
                  <a:tcPr/>
                </a:tc>
                <a:tc>
                  <a:txBody>
                    <a:bodyPr/>
                    <a:lstStyle/>
                    <a:p>
                      <a:pPr algn="ctr"/>
                      <a:r>
                        <a:rPr lang="en-US" dirty="0" smtClean="0"/>
                        <a:t>17,249</a:t>
                      </a:r>
                      <a:endParaRPr lang="en-US" dirty="0"/>
                    </a:p>
                  </a:txBody>
                  <a:tcPr/>
                </a:tc>
                <a:tc>
                  <a:txBody>
                    <a:bodyPr/>
                    <a:lstStyle/>
                    <a:p>
                      <a:pPr algn="ctr"/>
                      <a:r>
                        <a:rPr lang="en-US" dirty="0" smtClean="0"/>
                        <a:t>8.08%</a:t>
                      </a:r>
                      <a:endParaRPr lang="en-US" dirty="0"/>
                    </a:p>
                  </a:txBody>
                  <a:tcPr anchor="ctr"/>
                </a:tc>
                <a:tc>
                  <a:txBody>
                    <a:bodyPr/>
                    <a:lstStyle/>
                    <a:p>
                      <a:pPr algn="ctr"/>
                      <a:r>
                        <a:rPr lang="en-US" dirty="0" smtClean="0"/>
                        <a:t>4.04</a:t>
                      </a:r>
                      <a:endParaRPr lang="en-US" dirty="0"/>
                    </a:p>
                  </a:txBody>
                  <a:tcPr anchor="ctr"/>
                </a:tc>
                <a:tc>
                  <a:txBody>
                    <a:bodyPr/>
                    <a:lstStyle/>
                    <a:p>
                      <a:pPr algn="ctr"/>
                      <a:r>
                        <a:rPr lang="en-US" dirty="0" smtClean="0"/>
                        <a:t>4</a:t>
                      </a:r>
                      <a:endParaRPr lang="en-US" dirty="0"/>
                    </a:p>
                  </a:txBody>
                  <a:tcPr anchor="ctr"/>
                </a:tc>
                <a:tc>
                  <a:txBody>
                    <a:bodyPr/>
                    <a:lstStyle/>
                    <a:p>
                      <a:pPr algn="ctr"/>
                      <a:endParaRPr lang="en-US" dirty="0"/>
                    </a:p>
                  </a:txBody>
                  <a:tcPr anchor="ctr"/>
                </a:tc>
              </a:tr>
              <a:tr h="370840">
                <a:tc>
                  <a:txBody>
                    <a:bodyPr/>
                    <a:lstStyle/>
                    <a:p>
                      <a:r>
                        <a:rPr lang="en-US" b="1" dirty="0" smtClean="0"/>
                        <a:t>Total</a:t>
                      </a:r>
                      <a:endParaRPr lang="en-US" b="1" dirty="0"/>
                    </a:p>
                  </a:txBody>
                  <a:tcPr/>
                </a:tc>
                <a:tc>
                  <a:txBody>
                    <a:bodyPr/>
                    <a:lstStyle/>
                    <a:p>
                      <a:pPr algn="ctr"/>
                      <a:r>
                        <a:rPr lang="en-US" b="1" dirty="0" smtClean="0"/>
                        <a:t>213,566</a:t>
                      </a:r>
                      <a:endParaRPr lang="en-US" b="1" dirty="0"/>
                    </a:p>
                  </a:txBody>
                  <a:tcPr/>
                </a:tc>
                <a:tc>
                  <a:txBody>
                    <a:bodyPr/>
                    <a:lstStyle/>
                    <a:p>
                      <a:pPr algn="ctr"/>
                      <a:r>
                        <a:rPr lang="en-US" b="1" dirty="0" smtClean="0"/>
                        <a:t>100%</a:t>
                      </a:r>
                      <a:endParaRPr lang="en-US" b="1" dirty="0"/>
                    </a:p>
                  </a:txBody>
                  <a:tcPr anchor="ctr"/>
                </a:tc>
                <a:tc>
                  <a:txBody>
                    <a:bodyPr/>
                    <a:lstStyle/>
                    <a:p>
                      <a:pPr algn="ctr"/>
                      <a:r>
                        <a:rPr lang="en-US" b="1" dirty="0" smtClean="0"/>
                        <a:t>50</a:t>
                      </a:r>
                      <a:endParaRPr lang="en-US" b="1" dirty="0"/>
                    </a:p>
                  </a:txBody>
                  <a:tcPr anchor="ctr"/>
                </a:tc>
                <a:tc>
                  <a:txBody>
                    <a:bodyPr/>
                    <a:lstStyle/>
                    <a:p>
                      <a:pPr algn="ctr"/>
                      <a:r>
                        <a:rPr lang="en-US" b="1" dirty="0" smtClean="0"/>
                        <a:t>48</a:t>
                      </a:r>
                      <a:endParaRPr lang="en-US" b="1" dirty="0"/>
                    </a:p>
                  </a:txBody>
                  <a:tcPr anchor="ctr"/>
                </a:tc>
                <a:tc>
                  <a:txBody>
                    <a:bodyPr/>
                    <a:lstStyle/>
                    <a:p>
                      <a:pPr algn="ctr"/>
                      <a:endParaRPr lang="en-US" b="1" dirty="0"/>
                    </a:p>
                  </a:txBody>
                  <a:tcPr anchor="ctr"/>
                </a:tc>
              </a:tr>
            </a:tbl>
          </a:graphicData>
        </a:graphic>
      </p:graphicFrame>
      <p:sp>
        <p:nvSpPr>
          <p:cNvPr id="8" name="Oval 7"/>
          <p:cNvSpPr/>
          <p:nvPr/>
        </p:nvSpPr>
        <p:spPr>
          <a:xfrm>
            <a:off x="4800600" y="4191000"/>
            <a:ext cx="381000" cy="381000"/>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Hamilton’s Method</a:t>
            </a:r>
            <a:endParaRPr lang="en-US" dirty="0"/>
          </a:p>
        </p:txBody>
      </p:sp>
      <p:sp>
        <p:nvSpPr>
          <p:cNvPr id="3" name="Content Placeholder 2"/>
          <p:cNvSpPr>
            <a:spLocks noGrp="1"/>
          </p:cNvSpPr>
          <p:nvPr>
            <p:ph idx="1"/>
          </p:nvPr>
        </p:nvSpPr>
        <p:spPr/>
        <p:txBody>
          <a:bodyPr/>
          <a:lstStyle/>
          <a:p>
            <a:r>
              <a:rPr lang="en-US" dirty="0" smtClean="0"/>
              <a:t>The states that had the highest decimal part in their fair share get priority for the leftover seats</a:t>
            </a:r>
          </a:p>
          <a:p>
            <a:endParaRPr lang="en-US" dirty="0"/>
          </a:p>
        </p:txBody>
      </p:sp>
      <p:graphicFrame>
        <p:nvGraphicFramePr>
          <p:cNvPr id="4" name="Table 3"/>
          <p:cNvGraphicFramePr>
            <a:graphicFrameLocks noGrp="1"/>
          </p:cNvGraphicFramePr>
          <p:nvPr/>
        </p:nvGraphicFramePr>
        <p:xfrm>
          <a:off x="228597" y="3581400"/>
          <a:ext cx="752856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c>
                  <a:txBody>
                    <a:bodyPr/>
                    <a:lstStyle/>
                    <a:p>
                      <a:pPr algn="ctr"/>
                      <a:r>
                        <a:rPr lang="en-US" dirty="0" smtClean="0"/>
                        <a:t>Priority</a:t>
                      </a:r>
                      <a:endParaRPr lang="en-US" dirty="0"/>
                    </a:p>
                  </a:txBody>
                  <a:tcPr anchor="ctr"/>
                </a:tc>
              </a:tr>
              <a:tr h="370840">
                <a:tc>
                  <a:txBody>
                    <a:bodyPr/>
                    <a:lstStyle/>
                    <a:p>
                      <a:r>
                        <a:rPr lang="en-US" dirty="0" err="1" smtClean="0"/>
                        <a:t>Angria</a:t>
                      </a:r>
                      <a:endParaRPr lang="en-US" dirty="0"/>
                    </a:p>
                  </a:txBody>
                  <a:tcPr/>
                </a:tc>
                <a:tc>
                  <a:txBody>
                    <a:bodyPr/>
                    <a:lstStyle/>
                    <a:p>
                      <a:pPr algn="ctr"/>
                      <a:r>
                        <a:rPr lang="en-US" dirty="0" smtClean="0"/>
                        <a:t>83,424</a:t>
                      </a:r>
                      <a:endParaRPr lang="en-US" dirty="0"/>
                    </a:p>
                  </a:txBody>
                  <a:tcPr/>
                </a:tc>
                <a:tc>
                  <a:txBody>
                    <a:bodyPr/>
                    <a:lstStyle/>
                    <a:p>
                      <a:pPr algn="ctr"/>
                      <a:r>
                        <a:rPr lang="en-US" dirty="0" smtClean="0"/>
                        <a:t>39.06%</a:t>
                      </a:r>
                      <a:endParaRPr lang="en-US" dirty="0"/>
                    </a:p>
                  </a:txBody>
                  <a:tcPr anchor="ctr"/>
                </a:tc>
                <a:tc>
                  <a:txBody>
                    <a:bodyPr/>
                    <a:lstStyle/>
                    <a:p>
                      <a:pPr algn="ctr"/>
                      <a:r>
                        <a:rPr lang="en-US" dirty="0" smtClean="0"/>
                        <a:t>19.53</a:t>
                      </a:r>
                      <a:endParaRPr lang="en-US" dirty="0"/>
                    </a:p>
                  </a:txBody>
                  <a:tcPr anchor="ctr"/>
                </a:tc>
                <a:tc>
                  <a:txBody>
                    <a:bodyPr/>
                    <a:lstStyle/>
                    <a:p>
                      <a:pPr algn="ctr"/>
                      <a:r>
                        <a:rPr lang="en-US" dirty="0" smtClean="0"/>
                        <a:t>19</a:t>
                      </a:r>
                      <a:endParaRPr lang="en-US" dirty="0"/>
                    </a:p>
                  </a:txBody>
                  <a:tcPr anchor="ctr"/>
                </a:tc>
                <a:tc>
                  <a:txBody>
                    <a:bodyPr/>
                    <a:lstStyle/>
                    <a:p>
                      <a:pPr algn="ctr"/>
                      <a:r>
                        <a:rPr lang="en-US" dirty="0" smtClean="0"/>
                        <a:t>3rd</a:t>
                      </a:r>
                      <a:endParaRPr lang="en-US" dirty="0"/>
                    </a:p>
                  </a:txBody>
                  <a:tcPr anchor="ctr"/>
                </a:tc>
              </a:tr>
              <a:tr h="370840">
                <a:tc>
                  <a:txBody>
                    <a:bodyPr/>
                    <a:lstStyle/>
                    <a:p>
                      <a:r>
                        <a:rPr lang="en-US" dirty="0" err="1" smtClean="0"/>
                        <a:t>Bretonnia</a:t>
                      </a:r>
                      <a:endParaRPr lang="en-US" dirty="0"/>
                    </a:p>
                  </a:txBody>
                  <a:tcPr/>
                </a:tc>
                <a:tc>
                  <a:txBody>
                    <a:bodyPr/>
                    <a:lstStyle/>
                    <a:p>
                      <a:pPr algn="ctr"/>
                      <a:r>
                        <a:rPr lang="en-US" dirty="0" smtClean="0"/>
                        <a:t>67,791</a:t>
                      </a:r>
                      <a:endParaRPr lang="en-US" dirty="0"/>
                    </a:p>
                  </a:txBody>
                  <a:tcPr/>
                </a:tc>
                <a:tc>
                  <a:txBody>
                    <a:bodyPr/>
                    <a:lstStyle/>
                    <a:p>
                      <a:pPr algn="ctr"/>
                      <a:r>
                        <a:rPr lang="en-US" dirty="0" smtClean="0"/>
                        <a:t>31.74%</a:t>
                      </a:r>
                      <a:endParaRPr lang="en-US" dirty="0"/>
                    </a:p>
                  </a:txBody>
                  <a:tcPr anchor="ctr"/>
                </a:tc>
                <a:tc>
                  <a:txBody>
                    <a:bodyPr/>
                    <a:lstStyle/>
                    <a:p>
                      <a:pPr algn="ctr"/>
                      <a:r>
                        <a:rPr lang="en-US" dirty="0" smtClean="0"/>
                        <a:t>15.87</a:t>
                      </a:r>
                      <a:endParaRPr lang="en-US" dirty="0"/>
                    </a:p>
                  </a:txBody>
                  <a:tcPr anchor="ctr"/>
                </a:tc>
                <a:tc>
                  <a:txBody>
                    <a:bodyPr/>
                    <a:lstStyle/>
                    <a:p>
                      <a:pPr algn="ctr"/>
                      <a:r>
                        <a:rPr lang="en-US" dirty="0" smtClean="0"/>
                        <a:t>15</a:t>
                      </a:r>
                      <a:endParaRPr lang="en-US" dirty="0"/>
                    </a:p>
                  </a:txBody>
                  <a:tcPr anchor="ctr"/>
                </a:tc>
                <a:tc>
                  <a:txBody>
                    <a:bodyPr/>
                    <a:lstStyle/>
                    <a:p>
                      <a:pPr algn="ctr"/>
                      <a:r>
                        <a:rPr lang="en-US" dirty="0" smtClean="0"/>
                        <a:t>1st</a:t>
                      </a:r>
                      <a:endParaRPr lang="en-US" dirty="0"/>
                    </a:p>
                  </a:txBody>
                  <a:tcPr anchor="ctr"/>
                </a:tc>
              </a:tr>
              <a:tr h="370840">
                <a:tc>
                  <a:txBody>
                    <a:bodyPr/>
                    <a:lstStyle/>
                    <a:p>
                      <a:r>
                        <a:rPr lang="en-US" dirty="0" err="1" smtClean="0"/>
                        <a:t>Curaguay</a:t>
                      </a:r>
                      <a:endParaRPr lang="en-US" dirty="0"/>
                    </a:p>
                  </a:txBody>
                  <a:tcPr/>
                </a:tc>
                <a:tc>
                  <a:txBody>
                    <a:bodyPr/>
                    <a:lstStyle/>
                    <a:p>
                      <a:pPr algn="ctr"/>
                      <a:r>
                        <a:rPr lang="en-US" dirty="0" smtClean="0"/>
                        <a:t>45,102</a:t>
                      </a:r>
                      <a:endParaRPr lang="en-US" dirty="0"/>
                    </a:p>
                  </a:txBody>
                  <a:tcPr/>
                </a:tc>
                <a:tc>
                  <a:txBody>
                    <a:bodyPr/>
                    <a:lstStyle/>
                    <a:p>
                      <a:pPr algn="ctr"/>
                      <a:r>
                        <a:rPr lang="en-US" dirty="0" smtClean="0"/>
                        <a:t>21.12%</a:t>
                      </a:r>
                      <a:endParaRPr lang="en-US" dirty="0"/>
                    </a:p>
                  </a:txBody>
                  <a:tcPr anchor="ctr"/>
                </a:tc>
                <a:tc>
                  <a:txBody>
                    <a:bodyPr/>
                    <a:lstStyle/>
                    <a:p>
                      <a:pPr algn="ctr"/>
                      <a:r>
                        <a:rPr lang="en-US" dirty="0" smtClean="0"/>
                        <a:t>10.56</a:t>
                      </a:r>
                      <a:endParaRPr lang="en-US" dirty="0"/>
                    </a:p>
                  </a:txBody>
                  <a:tcPr anchor="ctr"/>
                </a:tc>
                <a:tc>
                  <a:txBody>
                    <a:bodyPr/>
                    <a:lstStyle/>
                    <a:p>
                      <a:pPr algn="ctr"/>
                      <a:r>
                        <a:rPr lang="en-US" dirty="0" smtClean="0"/>
                        <a:t>10</a:t>
                      </a:r>
                      <a:endParaRPr lang="en-US" dirty="0"/>
                    </a:p>
                  </a:txBody>
                  <a:tcPr anchor="ctr"/>
                </a:tc>
                <a:tc>
                  <a:txBody>
                    <a:bodyPr/>
                    <a:lstStyle/>
                    <a:p>
                      <a:pPr algn="ctr"/>
                      <a:r>
                        <a:rPr lang="en-US" dirty="0" smtClean="0"/>
                        <a:t>2nd</a:t>
                      </a:r>
                      <a:endParaRPr lang="en-US" dirty="0"/>
                    </a:p>
                  </a:txBody>
                  <a:tcPr anchor="ctr"/>
                </a:tc>
              </a:tr>
              <a:tr h="370840">
                <a:tc>
                  <a:txBody>
                    <a:bodyPr/>
                    <a:lstStyle/>
                    <a:p>
                      <a:r>
                        <a:rPr lang="en-US" dirty="0" err="1" smtClean="0"/>
                        <a:t>Dennenberg</a:t>
                      </a:r>
                      <a:endParaRPr lang="en-US" dirty="0"/>
                    </a:p>
                  </a:txBody>
                  <a:tcPr/>
                </a:tc>
                <a:tc>
                  <a:txBody>
                    <a:bodyPr/>
                    <a:lstStyle/>
                    <a:p>
                      <a:pPr algn="ctr"/>
                      <a:r>
                        <a:rPr lang="en-US" dirty="0" smtClean="0"/>
                        <a:t>17,249</a:t>
                      </a:r>
                      <a:endParaRPr lang="en-US" dirty="0"/>
                    </a:p>
                  </a:txBody>
                  <a:tcPr/>
                </a:tc>
                <a:tc>
                  <a:txBody>
                    <a:bodyPr/>
                    <a:lstStyle/>
                    <a:p>
                      <a:pPr algn="ctr"/>
                      <a:r>
                        <a:rPr lang="en-US" dirty="0" smtClean="0"/>
                        <a:t>8.08%</a:t>
                      </a:r>
                      <a:endParaRPr lang="en-US" dirty="0"/>
                    </a:p>
                  </a:txBody>
                  <a:tcPr anchor="ctr"/>
                </a:tc>
                <a:tc>
                  <a:txBody>
                    <a:bodyPr/>
                    <a:lstStyle/>
                    <a:p>
                      <a:pPr algn="ctr"/>
                      <a:r>
                        <a:rPr lang="en-US" dirty="0" smtClean="0"/>
                        <a:t>4.04</a:t>
                      </a:r>
                      <a:endParaRPr lang="en-US" dirty="0"/>
                    </a:p>
                  </a:txBody>
                  <a:tcPr anchor="ctr"/>
                </a:tc>
                <a:tc>
                  <a:txBody>
                    <a:bodyPr/>
                    <a:lstStyle/>
                    <a:p>
                      <a:pPr algn="ctr"/>
                      <a:r>
                        <a:rPr lang="en-US" dirty="0" smtClean="0"/>
                        <a:t>4</a:t>
                      </a:r>
                      <a:endParaRPr lang="en-US" dirty="0"/>
                    </a:p>
                  </a:txBody>
                  <a:tcPr anchor="ctr"/>
                </a:tc>
                <a:tc>
                  <a:txBody>
                    <a:bodyPr/>
                    <a:lstStyle/>
                    <a:p>
                      <a:pPr algn="ctr"/>
                      <a:r>
                        <a:rPr lang="en-US" dirty="0" smtClean="0"/>
                        <a:t>4th</a:t>
                      </a:r>
                      <a:endParaRPr lang="en-US" dirty="0"/>
                    </a:p>
                  </a:txBody>
                  <a:tcPr anchor="ctr"/>
                </a:tc>
              </a:tr>
              <a:tr h="370840">
                <a:tc>
                  <a:txBody>
                    <a:bodyPr/>
                    <a:lstStyle/>
                    <a:p>
                      <a:r>
                        <a:rPr lang="en-US" b="1" dirty="0" smtClean="0"/>
                        <a:t>Total</a:t>
                      </a:r>
                      <a:endParaRPr lang="en-US" b="1" dirty="0"/>
                    </a:p>
                  </a:txBody>
                  <a:tcPr/>
                </a:tc>
                <a:tc>
                  <a:txBody>
                    <a:bodyPr/>
                    <a:lstStyle/>
                    <a:p>
                      <a:pPr algn="ctr"/>
                      <a:r>
                        <a:rPr lang="en-US" b="1" dirty="0" smtClean="0"/>
                        <a:t>213,566</a:t>
                      </a:r>
                      <a:endParaRPr lang="en-US" b="1" dirty="0"/>
                    </a:p>
                  </a:txBody>
                  <a:tcPr/>
                </a:tc>
                <a:tc>
                  <a:txBody>
                    <a:bodyPr/>
                    <a:lstStyle/>
                    <a:p>
                      <a:pPr algn="ctr"/>
                      <a:r>
                        <a:rPr lang="en-US" b="1" dirty="0" smtClean="0"/>
                        <a:t>100%</a:t>
                      </a:r>
                      <a:endParaRPr lang="en-US" b="1" dirty="0"/>
                    </a:p>
                  </a:txBody>
                  <a:tcPr anchor="ctr"/>
                </a:tc>
                <a:tc>
                  <a:txBody>
                    <a:bodyPr/>
                    <a:lstStyle/>
                    <a:p>
                      <a:pPr algn="ctr"/>
                      <a:r>
                        <a:rPr lang="en-US" b="1" dirty="0" smtClean="0"/>
                        <a:t>50</a:t>
                      </a:r>
                      <a:endParaRPr lang="en-US" b="1" dirty="0"/>
                    </a:p>
                  </a:txBody>
                  <a:tcPr anchor="ctr"/>
                </a:tc>
                <a:tc>
                  <a:txBody>
                    <a:bodyPr/>
                    <a:lstStyle/>
                    <a:p>
                      <a:pPr algn="ctr"/>
                      <a:r>
                        <a:rPr lang="en-US" b="1" dirty="0" smtClean="0"/>
                        <a:t>48</a:t>
                      </a:r>
                      <a:endParaRPr lang="en-US" b="1" dirty="0"/>
                    </a:p>
                  </a:txBody>
                  <a:tcPr anchor="ctr"/>
                </a:tc>
                <a:tc>
                  <a:txBody>
                    <a:bodyPr/>
                    <a:lstStyle/>
                    <a:p>
                      <a:pPr algn="ctr"/>
                      <a:endParaRPr lang="en-US" b="1" dirty="0"/>
                    </a:p>
                  </a:txBody>
                  <a:tcPr anchor="ctr"/>
                </a:tc>
              </a:tr>
            </a:tbl>
          </a:graphicData>
        </a:graphic>
      </p:graphicFrame>
      <p:sp>
        <p:nvSpPr>
          <p:cNvPr id="8" name="Oval 7"/>
          <p:cNvSpPr/>
          <p:nvPr/>
        </p:nvSpPr>
        <p:spPr>
          <a:xfrm>
            <a:off x="4724400" y="5334000"/>
            <a:ext cx="381000" cy="381000"/>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Hamilton’s Method</a:t>
            </a:r>
            <a:endParaRPr lang="en-US" dirty="0"/>
          </a:p>
        </p:txBody>
      </p:sp>
      <p:sp>
        <p:nvSpPr>
          <p:cNvPr id="3" name="Content Placeholder 2"/>
          <p:cNvSpPr>
            <a:spLocks noGrp="1"/>
          </p:cNvSpPr>
          <p:nvPr>
            <p:ph idx="1"/>
          </p:nvPr>
        </p:nvSpPr>
        <p:spPr/>
        <p:txBody>
          <a:bodyPr/>
          <a:lstStyle/>
          <a:p>
            <a:r>
              <a:rPr lang="en-US" dirty="0" smtClean="0"/>
              <a:t>Now, in priority order, we assign the extra seats</a:t>
            </a:r>
            <a:endParaRPr lang="en-US" dirty="0"/>
          </a:p>
        </p:txBody>
      </p:sp>
      <p:graphicFrame>
        <p:nvGraphicFramePr>
          <p:cNvPr id="4" name="Table 3"/>
          <p:cNvGraphicFramePr>
            <a:graphicFrameLocks noGrp="1"/>
          </p:cNvGraphicFramePr>
          <p:nvPr/>
        </p:nvGraphicFramePr>
        <p:xfrm>
          <a:off x="228597" y="3581400"/>
          <a:ext cx="868680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c>
                  <a:txBody>
                    <a:bodyPr/>
                    <a:lstStyle/>
                    <a:p>
                      <a:pPr algn="ctr"/>
                      <a:r>
                        <a:rPr lang="en-US" dirty="0" smtClean="0"/>
                        <a:t>Priority</a:t>
                      </a:r>
                      <a:endParaRPr lang="en-US" dirty="0"/>
                    </a:p>
                  </a:txBody>
                  <a:tcPr anchor="ctr"/>
                </a:tc>
                <a:tc>
                  <a:txBody>
                    <a:bodyPr/>
                    <a:lstStyle/>
                    <a:p>
                      <a:pPr algn="ctr"/>
                      <a:r>
                        <a:rPr lang="en-US" dirty="0" smtClean="0"/>
                        <a:t>Seats</a:t>
                      </a:r>
                      <a:endParaRPr lang="en-US" dirty="0"/>
                    </a:p>
                  </a:txBody>
                  <a:tcPr anchor="ctr"/>
                </a:tc>
              </a:tr>
              <a:tr h="370840">
                <a:tc>
                  <a:txBody>
                    <a:bodyPr/>
                    <a:lstStyle/>
                    <a:p>
                      <a:r>
                        <a:rPr lang="en-US" dirty="0" err="1" smtClean="0"/>
                        <a:t>Angria</a:t>
                      </a:r>
                      <a:endParaRPr lang="en-US" dirty="0"/>
                    </a:p>
                  </a:txBody>
                  <a:tcPr/>
                </a:tc>
                <a:tc>
                  <a:txBody>
                    <a:bodyPr/>
                    <a:lstStyle/>
                    <a:p>
                      <a:pPr algn="ctr"/>
                      <a:r>
                        <a:rPr lang="en-US" dirty="0" smtClean="0"/>
                        <a:t>83,424</a:t>
                      </a:r>
                      <a:endParaRPr lang="en-US" dirty="0"/>
                    </a:p>
                  </a:txBody>
                  <a:tcPr/>
                </a:tc>
                <a:tc>
                  <a:txBody>
                    <a:bodyPr/>
                    <a:lstStyle/>
                    <a:p>
                      <a:pPr algn="ctr"/>
                      <a:r>
                        <a:rPr lang="en-US" dirty="0" smtClean="0"/>
                        <a:t>39.06%</a:t>
                      </a:r>
                      <a:endParaRPr lang="en-US" dirty="0"/>
                    </a:p>
                  </a:txBody>
                  <a:tcPr anchor="ctr"/>
                </a:tc>
                <a:tc>
                  <a:txBody>
                    <a:bodyPr/>
                    <a:lstStyle/>
                    <a:p>
                      <a:pPr algn="ctr"/>
                      <a:r>
                        <a:rPr lang="en-US" dirty="0" smtClean="0"/>
                        <a:t>19.53</a:t>
                      </a:r>
                      <a:endParaRPr lang="en-US" dirty="0"/>
                    </a:p>
                  </a:txBody>
                  <a:tcPr anchor="ctr"/>
                </a:tc>
                <a:tc>
                  <a:txBody>
                    <a:bodyPr/>
                    <a:lstStyle/>
                    <a:p>
                      <a:pPr algn="ctr"/>
                      <a:r>
                        <a:rPr lang="en-US" dirty="0" smtClean="0"/>
                        <a:t>19</a:t>
                      </a:r>
                      <a:endParaRPr lang="en-US" dirty="0"/>
                    </a:p>
                  </a:txBody>
                  <a:tcPr anchor="ctr"/>
                </a:tc>
                <a:tc>
                  <a:txBody>
                    <a:bodyPr/>
                    <a:lstStyle/>
                    <a:p>
                      <a:pPr algn="ctr"/>
                      <a:r>
                        <a:rPr lang="en-US" dirty="0" smtClean="0"/>
                        <a:t>3rd</a:t>
                      </a:r>
                      <a:endParaRPr lang="en-US" dirty="0"/>
                    </a:p>
                  </a:txBody>
                  <a:tcPr anchor="ctr"/>
                </a:tc>
                <a:tc>
                  <a:txBody>
                    <a:bodyPr/>
                    <a:lstStyle/>
                    <a:p>
                      <a:pPr algn="ctr"/>
                      <a:endParaRPr lang="en-US" dirty="0"/>
                    </a:p>
                  </a:txBody>
                  <a:tcPr anchor="ctr"/>
                </a:tc>
              </a:tr>
              <a:tr h="370840">
                <a:tc>
                  <a:txBody>
                    <a:bodyPr/>
                    <a:lstStyle/>
                    <a:p>
                      <a:r>
                        <a:rPr lang="en-US" dirty="0" err="1" smtClean="0"/>
                        <a:t>Bretonnia</a:t>
                      </a:r>
                      <a:endParaRPr lang="en-US" dirty="0"/>
                    </a:p>
                  </a:txBody>
                  <a:tcPr/>
                </a:tc>
                <a:tc>
                  <a:txBody>
                    <a:bodyPr/>
                    <a:lstStyle/>
                    <a:p>
                      <a:pPr algn="ctr"/>
                      <a:r>
                        <a:rPr lang="en-US" dirty="0" smtClean="0"/>
                        <a:t>67,791</a:t>
                      </a:r>
                      <a:endParaRPr lang="en-US" dirty="0"/>
                    </a:p>
                  </a:txBody>
                  <a:tcPr/>
                </a:tc>
                <a:tc>
                  <a:txBody>
                    <a:bodyPr/>
                    <a:lstStyle/>
                    <a:p>
                      <a:pPr algn="ctr"/>
                      <a:r>
                        <a:rPr lang="en-US" dirty="0" smtClean="0"/>
                        <a:t>31.74%</a:t>
                      </a:r>
                      <a:endParaRPr lang="en-US" dirty="0"/>
                    </a:p>
                  </a:txBody>
                  <a:tcPr anchor="ctr"/>
                </a:tc>
                <a:tc>
                  <a:txBody>
                    <a:bodyPr/>
                    <a:lstStyle/>
                    <a:p>
                      <a:pPr algn="ctr"/>
                      <a:r>
                        <a:rPr lang="en-US" dirty="0" smtClean="0"/>
                        <a:t>15.87</a:t>
                      </a:r>
                      <a:endParaRPr lang="en-US" dirty="0"/>
                    </a:p>
                  </a:txBody>
                  <a:tcPr anchor="ctr"/>
                </a:tc>
                <a:tc>
                  <a:txBody>
                    <a:bodyPr/>
                    <a:lstStyle/>
                    <a:p>
                      <a:pPr algn="ctr"/>
                      <a:r>
                        <a:rPr lang="en-US" dirty="0" smtClean="0"/>
                        <a:t>15</a:t>
                      </a:r>
                      <a:endParaRPr lang="en-US" dirty="0"/>
                    </a:p>
                  </a:txBody>
                  <a:tcPr anchor="ctr"/>
                </a:tc>
                <a:tc>
                  <a:txBody>
                    <a:bodyPr/>
                    <a:lstStyle/>
                    <a:p>
                      <a:pPr algn="ctr"/>
                      <a:r>
                        <a:rPr lang="en-US" dirty="0" smtClean="0"/>
                        <a:t>1st</a:t>
                      </a:r>
                      <a:endParaRPr lang="en-US" dirty="0"/>
                    </a:p>
                  </a:txBody>
                  <a:tcPr anchor="ctr"/>
                </a:tc>
                <a:tc>
                  <a:txBody>
                    <a:bodyPr/>
                    <a:lstStyle/>
                    <a:p>
                      <a:pPr algn="ctr"/>
                      <a:endParaRPr lang="en-US" dirty="0"/>
                    </a:p>
                  </a:txBody>
                  <a:tcPr anchor="ctr"/>
                </a:tc>
              </a:tr>
              <a:tr h="370840">
                <a:tc>
                  <a:txBody>
                    <a:bodyPr/>
                    <a:lstStyle/>
                    <a:p>
                      <a:r>
                        <a:rPr lang="en-US" dirty="0" err="1" smtClean="0"/>
                        <a:t>Curaguay</a:t>
                      </a:r>
                      <a:endParaRPr lang="en-US" dirty="0"/>
                    </a:p>
                  </a:txBody>
                  <a:tcPr/>
                </a:tc>
                <a:tc>
                  <a:txBody>
                    <a:bodyPr/>
                    <a:lstStyle/>
                    <a:p>
                      <a:pPr algn="ctr"/>
                      <a:r>
                        <a:rPr lang="en-US" dirty="0" smtClean="0"/>
                        <a:t>45,102</a:t>
                      </a:r>
                      <a:endParaRPr lang="en-US" dirty="0"/>
                    </a:p>
                  </a:txBody>
                  <a:tcPr/>
                </a:tc>
                <a:tc>
                  <a:txBody>
                    <a:bodyPr/>
                    <a:lstStyle/>
                    <a:p>
                      <a:pPr algn="ctr"/>
                      <a:r>
                        <a:rPr lang="en-US" dirty="0" smtClean="0"/>
                        <a:t>21.12%</a:t>
                      </a:r>
                      <a:endParaRPr lang="en-US" dirty="0"/>
                    </a:p>
                  </a:txBody>
                  <a:tcPr anchor="ctr"/>
                </a:tc>
                <a:tc>
                  <a:txBody>
                    <a:bodyPr/>
                    <a:lstStyle/>
                    <a:p>
                      <a:pPr algn="ctr"/>
                      <a:r>
                        <a:rPr lang="en-US" dirty="0" smtClean="0"/>
                        <a:t>10.56</a:t>
                      </a:r>
                      <a:endParaRPr lang="en-US" dirty="0"/>
                    </a:p>
                  </a:txBody>
                  <a:tcPr anchor="ctr"/>
                </a:tc>
                <a:tc>
                  <a:txBody>
                    <a:bodyPr/>
                    <a:lstStyle/>
                    <a:p>
                      <a:pPr algn="ctr"/>
                      <a:r>
                        <a:rPr lang="en-US" dirty="0" smtClean="0"/>
                        <a:t>10</a:t>
                      </a:r>
                      <a:endParaRPr lang="en-US" dirty="0"/>
                    </a:p>
                  </a:txBody>
                  <a:tcPr anchor="ctr"/>
                </a:tc>
                <a:tc>
                  <a:txBody>
                    <a:bodyPr/>
                    <a:lstStyle/>
                    <a:p>
                      <a:pPr algn="ctr"/>
                      <a:r>
                        <a:rPr lang="en-US" dirty="0" smtClean="0"/>
                        <a:t>2nd</a:t>
                      </a:r>
                      <a:endParaRPr lang="en-US" dirty="0"/>
                    </a:p>
                  </a:txBody>
                  <a:tcPr anchor="ctr"/>
                </a:tc>
                <a:tc>
                  <a:txBody>
                    <a:bodyPr/>
                    <a:lstStyle/>
                    <a:p>
                      <a:pPr algn="ctr"/>
                      <a:endParaRPr lang="en-US" dirty="0"/>
                    </a:p>
                  </a:txBody>
                  <a:tcPr anchor="ctr"/>
                </a:tc>
              </a:tr>
              <a:tr h="370840">
                <a:tc>
                  <a:txBody>
                    <a:bodyPr/>
                    <a:lstStyle/>
                    <a:p>
                      <a:r>
                        <a:rPr lang="en-US" dirty="0" err="1" smtClean="0"/>
                        <a:t>Dennenberg</a:t>
                      </a:r>
                      <a:endParaRPr lang="en-US" dirty="0"/>
                    </a:p>
                  </a:txBody>
                  <a:tcPr/>
                </a:tc>
                <a:tc>
                  <a:txBody>
                    <a:bodyPr/>
                    <a:lstStyle/>
                    <a:p>
                      <a:pPr algn="ctr"/>
                      <a:r>
                        <a:rPr lang="en-US" dirty="0" smtClean="0"/>
                        <a:t>17,249</a:t>
                      </a:r>
                      <a:endParaRPr lang="en-US" dirty="0"/>
                    </a:p>
                  </a:txBody>
                  <a:tcPr/>
                </a:tc>
                <a:tc>
                  <a:txBody>
                    <a:bodyPr/>
                    <a:lstStyle/>
                    <a:p>
                      <a:pPr algn="ctr"/>
                      <a:r>
                        <a:rPr lang="en-US" dirty="0" smtClean="0"/>
                        <a:t>8.08%</a:t>
                      </a:r>
                      <a:endParaRPr lang="en-US" dirty="0"/>
                    </a:p>
                  </a:txBody>
                  <a:tcPr anchor="ctr"/>
                </a:tc>
                <a:tc>
                  <a:txBody>
                    <a:bodyPr/>
                    <a:lstStyle/>
                    <a:p>
                      <a:pPr algn="ctr"/>
                      <a:r>
                        <a:rPr lang="en-US" dirty="0" smtClean="0"/>
                        <a:t>4.04</a:t>
                      </a:r>
                      <a:endParaRPr lang="en-US" dirty="0"/>
                    </a:p>
                  </a:txBody>
                  <a:tcPr anchor="ctr"/>
                </a:tc>
                <a:tc>
                  <a:txBody>
                    <a:bodyPr/>
                    <a:lstStyle/>
                    <a:p>
                      <a:pPr algn="ctr"/>
                      <a:r>
                        <a:rPr lang="en-US" dirty="0" smtClean="0"/>
                        <a:t>4</a:t>
                      </a:r>
                      <a:endParaRPr lang="en-US" dirty="0"/>
                    </a:p>
                  </a:txBody>
                  <a:tcPr anchor="ctr"/>
                </a:tc>
                <a:tc>
                  <a:txBody>
                    <a:bodyPr/>
                    <a:lstStyle/>
                    <a:p>
                      <a:pPr algn="ctr"/>
                      <a:r>
                        <a:rPr lang="en-US" dirty="0" smtClean="0"/>
                        <a:t>4th</a:t>
                      </a:r>
                      <a:endParaRPr lang="en-US" dirty="0"/>
                    </a:p>
                  </a:txBody>
                  <a:tcPr anchor="ctr"/>
                </a:tc>
                <a:tc>
                  <a:txBody>
                    <a:bodyPr/>
                    <a:lstStyle/>
                    <a:p>
                      <a:pPr algn="ctr"/>
                      <a:endParaRPr lang="en-US" dirty="0"/>
                    </a:p>
                  </a:txBody>
                  <a:tcPr anchor="ctr"/>
                </a:tc>
              </a:tr>
              <a:tr h="370840">
                <a:tc>
                  <a:txBody>
                    <a:bodyPr/>
                    <a:lstStyle/>
                    <a:p>
                      <a:r>
                        <a:rPr lang="en-US" b="1" dirty="0" smtClean="0"/>
                        <a:t>Total</a:t>
                      </a:r>
                      <a:endParaRPr lang="en-US" b="1" dirty="0"/>
                    </a:p>
                  </a:txBody>
                  <a:tcPr/>
                </a:tc>
                <a:tc>
                  <a:txBody>
                    <a:bodyPr/>
                    <a:lstStyle/>
                    <a:p>
                      <a:pPr algn="ctr"/>
                      <a:r>
                        <a:rPr lang="en-US" b="1" dirty="0" smtClean="0"/>
                        <a:t>213,566</a:t>
                      </a:r>
                      <a:endParaRPr lang="en-US" b="1" dirty="0"/>
                    </a:p>
                  </a:txBody>
                  <a:tcPr/>
                </a:tc>
                <a:tc>
                  <a:txBody>
                    <a:bodyPr/>
                    <a:lstStyle/>
                    <a:p>
                      <a:pPr algn="ctr"/>
                      <a:r>
                        <a:rPr lang="en-US" b="1" dirty="0" smtClean="0"/>
                        <a:t>100%</a:t>
                      </a:r>
                      <a:endParaRPr lang="en-US" b="1" dirty="0"/>
                    </a:p>
                  </a:txBody>
                  <a:tcPr anchor="ctr"/>
                </a:tc>
                <a:tc>
                  <a:txBody>
                    <a:bodyPr/>
                    <a:lstStyle/>
                    <a:p>
                      <a:pPr algn="ctr"/>
                      <a:r>
                        <a:rPr lang="en-US" b="1" dirty="0" smtClean="0"/>
                        <a:t>50</a:t>
                      </a:r>
                      <a:endParaRPr lang="en-US" b="1" dirty="0"/>
                    </a:p>
                  </a:txBody>
                  <a:tcPr anchor="ctr"/>
                </a:tc>
                <a:tc>
                  <a:txBody>
                    <a:bodyPr/>
                    <a:lstStyle/>
                    <a:p>
                      <a:pPr algn="ctr"/>
                      <a:r>
                        <a:rPr lang="en-US" b="1" dirty="0" smtClean="0"/>
                        <a:t>48</a:t>
                      </a:r>
                      <a:endParaRPr lang="en-US" b="1" dirty="0"/>
                    </a:p>
                  </a:txBody>
                  <a:tcPr anchor="ctr"/>
                </a:tc>
                <a:tc>
                  <a:txBody>
                    <a:bodyPr/>
                    <a:lstStyle/>
                    <a:p>
                      <a:pPr algn="ctr"/>
                      <a:endParaRPr lang="en-US" b="1" dirty="0"/>
                    </a:p>
                  </a:txBody>
                  <a:tcPr anchor="ctr"/>
                </a:tc>
                <a:tc>
                  <a:txBody>
                    <a:bodyPr/>
                    <a:lstStyle/>
                    <a:p>
                      <a:pPr algn="ctr"/>
                      <a:endParaRPr lang="en-US" b="1" dirty="0"/>
                    </a:p>
                  </a:txBody>
                  <a:tcPr anchor="ct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Hamilton’s Method</a:t>
            </a:r>
            <a:endParaRPr lang="en-US" dirty="0"/>
          </a:p>
        </p:txBody>
      </p:sp>
      <p:sp>
        <p:nvSpPr>
          <p:cNvPr id="3" name="Content Placeholder 2"/>
          <p:cNvSpPr>
            <a:spLocks noGrp="1"/>
          </p:cNvSpPr>
          <p:nvPr>
            <p:ph idx="1"/>
          </p:nvPr>
        </p:nvSpPr>
        <p:spPr/>
        <p:txBody>
          <a:bodyPr/>
          <a:lstStyle/>
          <a:p>
            <a:r>
              <a:rPr lang="en-US" dirty="0" smtClean="0"/>
              <a:t>Now, in priority order, we assign the extra seats</a:t>
            </a:r>
            <a:endParaRPr lang="en-US" dirty="0"/>
          </a:p>
        </p:txBody>
      </p:sp>
      <p:graphicFrame>
        <p:nvGraphicFramePr>
          <p:cNvPr id="4" name="Table 3"/>
          <p:cNvGraphicFramePr>
            <a:graphicFrameLocks noGrp="1"/>
          </p:cNvGraphicFramePr>
          <p:nvPr/>
        </p:nvGraphicFramePr>
        <p:xfrm>
          <a:off x="228597" y="3581400"/>
          <a:ext cx="868680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c>
                  <a:txBody>
                    <a:bodyPr/>
                    <a:lstStyle/>
                    <a:p>
                      <a:pPr algn="ctr"/>
                      <a:r>
                        <a:rPr lang="en-US" dirty="0" smtClean="0"/>
                        <a:t>Priority</a:t>
                      </a:r>
                      <a:endParaRPr lang="en-US" dirty="0"/>
                    </a:p>
                  </a:txBody>
                  <a:tcPr anchor="ctr"/>
                </a:tc>
                <a:tc>
                  <a:txBody>
                    <a:bodyPr/>
                    <a:lstStyle/>
                    <a:p>
                      <a:pPr algn="ctr"/>
                      <a:r>
                        <a:rPr lang="en-US" dirty="0" smtClean="0"/>
                        <a:t>Seats</a:t>
                      </a:r>
                      <a:endParaRPr lang="en-US" dirty="0"/>
                    </a:p>
                  </a:txBody>
                  <a:tcPr anchor="ctr"/>
                </a:tc>
              </a:tr>
              <a:tr h="370840">
                <a:tc>
                  <a:txBody>
                    <a:bodyPr/>
                    <a:lstStyle/>
                    <a:p>
                      <a:r>
                        <a:rPr lang="en-US" dirty="0" err="1" smtClean="0"/>
                        <a:t>Angria</a:t>
                      </a:r>
                      <a:endParaRPr lang="en-US" dirty="0"/>
                    </a:p>
                  </a:txBody>
                  <a:tcPr/>
                </a:tc>
                <a:tc>
                  <a:txBody>
                    <a:bodyPr/>
                    <a:lstStyle/>
                    <a:p>
                      <a:pPr algn="ctr"/>
                      <a:r>
                        <a:rPr lang="en-US" dirty="0" smtClean="0"/>
                        <a:t>83,424</a:t>
                      </a:r>
                      <a:endParaRPr lang="en-US" dirty="0"/>
                    </a:p>
                  </a:txBody>
                  <a:tcPr/>
                </a:tc>
                <a:tc>
                  <a:txBody>
                    <a:bodyPr/>
                    <a:lstStyle/>
                    <a:p>
                      <a:pPr algn="ctr"/>
                      <a:r>
                        <a:rPr lang="en-US" dirty="0" smtClean="0"/>
                        <a:t>39.06%</a:t>
                      </a:r>
                      <a:endParaRPr lang="en-US" dirty="0"/>
                    </a:p>
                  </a:txBody>
                  <a:tcPr anchor="ctr"/>
                </a:tc>
                <a:tc>
                  <a:txBody>
                    <a:bodyPr/>
                    <a:lstStyle/>
                    <a:p>
                      <a:pPr algn="ctr"/>
                      <a:r>
                        <a:rPr lang="en-US" dirty="0" smtClean="0"/>
                        <a:t>19.53</a:t>
                      </a:r>
                      <a:endParaRPr lang="en-US" dirty="0"/>
                    </a:p>
                  </a:txBody>
                  <a:tcPr anchor="ctr"/>
                </a:tc>
                <a:tc>
                  <a:txBody>
                    <a:bodyPr/>
                    <a:lstStyle/>
                    <a:p>
                      <a:pPr algn="ctr"/>
                      <a:r>
                        <a:rPr lang="en-US" dirty="0" smtClean="0"/>
                        <a:t>19</a:t>
                      </a:r>
                      <a:endParaRPr lang="en-US" dirty="0"/>
                    </a:p>
                  </a:txBody>
                  <a:tcPr anchor="ctr"/>
                </a:tc>
                <a:tc>
                  <a:txBody>
                    <a:bodyPr/>
                    <a:lstStyle/>
                    <a:p>
                      <a:pPr algn="ctr"/>
                      <a:r>
                        <a:rPr lang="en-US" dirty="0" smtClean="0"/>
                        <a:t>3rd</a:t>
                      </a:r>
                      <a:endParaRPr lang="en-US" dirty="0"/>
                    </a:p>
                  </a:txBody>
                  <a:tcPr anchor="ctr"/>
                </a:tc>
                <a:tc>
                  <a:txBody>
                    <a:bodyPr/>
                    <a:lstStyle/>
                    <a:p>
                      <a:pPr algn="ctr"/>
                      <a:endParaRPr lang="en-US" dirty="0"/>
                    </a:p>
                  </a:txBody>
                  <a:tcPr anchor="ctr"/>
                </a:tc>
              </a:tr>
              <a:tr h="370840">
                <a:tc>
                  <a:txBody>
                    <a:bodyPr/>
                    <a:lstStyle/>
                    <a:p>
                      <a:r>
                        <a:rPr lang="en-US" dirty="0" err="1" smtClean="0"/>
                        <a:t>Bretonnia</a:t>
                      </a:r>
                      <a:endParaRPr lang="en-US" dirty="0"/>
                    </a:p>
                  </a:txBody>
                  <a:tcPr/>
                </a:tc>
                <a:tc>
                  <a:txBody>
                    <a:bodyPr/>
                    <a:lstStyle/>
                    <a:p>
                      <a:pPr algn="ctr"/>
                      <a:r>
                        <a:rPr lang="en-US" dirty="0" smtClean="0"/>
                        <a:t>67,791</a:t>
                      </a:r>
                      <a:endParaRPr lang="en-US" dirty="0"/>
                    </a:p>
                  </a:txBody>
                  <a:tcPr/>
                </a:tc>
                <a:tc>
                  <a:txBody>
                    <a:bodyPr/>
                    <a:lstStyle/>
                    <a:p>
                      <a:pPr algn="ctr"/>
                      <a:r>
                        <a:rPr lang="en-US" dirty="0" smtClean="0"/>
                        <a:t>31.74%</a:t>
                      </a:r>
                      <a:endParaRPr lang="en-US" dirty="0"/>
                    </a:p>
                  </a:txBody>
                  <a:tcPr anchor="ctr"/>
                </a:tc>
                <a:tc>
                  <a:txBody>
                    <a:bodyPr/>
                    <a:lstStyle/>
                    <a:p>
                      <a:pPr algn="ctr"/>
                      <a:r>
                        <a:rPr lang="en-US" dirty="0" smtClean="0"/>
                        <a:t>15.87</a:t>
                      </a:r>
                      <a:endParaRPr lang="en-US" dirty="0"/>
                    </a:p>
                  </a:txBody>
                  <a:tcPr anchor="ctr"/>
                </a:tc>
                <a:tc>
                  <a:txBody>
                    <a:bodyPr/>
                    <a:lstStyle/>
                    <a:p>
                      <a:pPr algn="ctr"/>
                      <a:r>
                        <a:rPr lang="en-US" dirty="0" smtClean="0"/>
                        <a:t>15</a:t>
                      </a:r>
                      <a:endParaRPr lang="en-US" dirty="0"/>
                    </a:p>
                  </a:txBody>
                  <a:tcPr anchor="ctr"/>
                </a:tc>
                <a:tc>
                  <a:txBody>
                    <a:bodyPr/>
                    <a:lstStyle/>
                    <a:p>
                      <a:pPr algn="ctr"/>
                      <a:r>
                        <a:rPr lang="en-US" dirty="0" smtClean="0"/>
                        <a:t>1st</a:t>
                      </a:r>
                      <a:endParaRPr lang="en-US" dirty="0"/>
                    </a:p>
                  </a:txBody>
                  <a:tcPr anchor="ctr"/>
                </a:tc>
                <a:tc>
                  <a:txBody>
                    <a:bodyPr/>
                    <a:lstStyle/>
                    <a:p>
                      <a:pPr algn="ctr"/>
                      <a:r>
                        <a:rPr lang="en-US" dirty="0" smtClean="0"/>
                        <a:t>16</a:t>
                      </a:r>
                      <a:endParaRPr lang="en-US" dirty="0"/>
                    </a:p>
                  </a:txBody>
                  <a:tcPr anchor="ctr"/>
                </a:tc>
              </a:tr>
              <a:tr h="370840">
                <a:tc>
                  <a:txBody>
                    <a:bodyPr/>
                    <a:lstStyle/>
                    <a:p>
                      <a:r>
                        <a:rPr lang="en-US" dirty="0" err="1" smtClean="0"/>
                        <a:t>Curaguay</a:t>
                      </a:r>
                      <a:endParaRPr lang="en-US" dirty="0"/>
                    </a:p>
                  </a:txBody>
                  <a:tcPr/>
                </a:tc>
                <a:tc>
                  <a:txBody>
                    <a:bodyPr/>
                    <a:lstStyle/>
                    <a:p>
                      <a:pPr algn="ctr"/>
                      <a:r>
                        <a:rPr lang="en-US" dirty="0" smtClean="0"/>
                        <a:t>45,102</a:t>
                      </a:r>
                      <a:endParaRPr lang="en-US" dirty="0"/>
                    </a:p>
                  </a:txBody>
                  <a:tcPr/>
                </a:tc>
                <a:tc>
                  <a:txBody>
                    <a:bodyPr/>
                    <a:lstStyle/>
                    <a:p>
                      <a:pPr algn="ctr"/>
                      <a:r>
                        <a:rPr lang="en-US" dirty="0" smtClean="0"/>
                        <a:t>21.12%</a:t>
                      </a:r>
                      <a:endParaRPr lang="en-US" dirty="0"/>
                    </a:p>
                  </a:txBody>
                  <a:tcPr anchor="ctr"/>
                </a:tc>
                <a:tc>
                  <a:txBody>
                    <a:bodyPr/>
                    <a:lstStyle/>
                    <a:p>
                      <a:pPr algn="ctr"/>
                      <a:r>
                        <a:rPr lang="en-US" dirty="0" smtClean="0"/>
                        <a:t>10.56</a:t>
                      </a:r>
                      <a:endParaRPr lang="en-US" dirty="0"/>
                    </a:p>
                  </a:txBody>
                  <a:tcPr anchor="ctr"/>
                </a:tc>
                <a:tc>
                  <a:txBody>
                    <a:bodyPr/>
                    <a:lstStyle/>
                    <a:p>
                      <a:pPr algn="ctr"/>
                      <a:r>
                        <a:rPr lang="en-US" dirty="0" smtClean="0"/>
                        <a:t>10</a:t>
                      </a:r>
                      <a:endParaRPr lang="en-US" dirty="0"/>
                    </a:p>
                  </a:txBody>
                  <a:tcPr anchor="ctr"/>
                </a:tc>
                <a:tc>
                  <a:txBody>
                    <a:bodyPr/>
                    <a:lstStyle/>
                    <a:p>
                      <a:pPr algn="ctr"/>
                      <a:r>
                        <a:rPr lang="en-US" dirty="0" smtClean="0"/>
                        <a:t>2nd</a:t>
                      </a:r>
                      <a:endParaRPr lang="en-US" dirty="0"/>
                    </a:p>
                  </a:txBody>
                  <a:tcPr anchor="ctr"/>
                </a:tc>
                <a:tc>
                  <a:txBody>
                    <a:bodyPr/>
                    <a:lstStyle/>
                    <a:p>
                      <a:pPr algn="ctr"/>
                      <a:endParaRPr lang="en-US" dirty="0"/>
                    </a:p>
                  </a:txBody>
                  <a:tcPr anchor="ctr"/>
                </a:tc>
              </a:tr>
              <a:tr h="370840">
                <a:tc>
                  <a:txBody>
                    <a:bodyPr/>
                    <a:lstStyle/>
                    <a:p>
                      <a:r>
                        <a:rPr lang="en-US" dirty="0" err="1" smtClean="0"/>
                        <a:t>Dennenberg</a:t>
                      </a:r>
                      <a:endParaRPr lang="en-US" dirty="0"/>
                    </a:p>
                  </a:txBody>
                  <a:tcPr/>
                </a:tc>
                <a:tc>
                  <a:txBody>
                    <a:bodyPr/>
                    <a:lstStyle/>
                    <a:p>
                      <a:pPr algn="ctr"/>
                      <a:r>
                        <a:rPr lang="en-US" dirty="0" smtClean="0"/>
                        <a:t>17,249</a:t>
                      </a:r>
                      <a:endParaRPr lang="en-US" dirty="0"/>
                    </a:p>
                  </a:txBody>
                  <a:tcPr/>
                </a:tc>
                <a:tc>
                  <a:txBody>
                    <a:bodyPr/>
                    <a:lstStyle/>
                    <a:p>
                      <a:pPr algn="ctr"/>
                      <a:r>
                        <a:rPr lang="en-US" dirty="0" smtClean="0"/>
                        <a:t>8.08%</a:t>
                      </a:r>
                      <a:endParaRPr lang="en-US" dirty="0"/>
                    </a:p>
                  </a:txBody>
                  <a:tcPr anchor="ctr"/>
                </a:tc>
                <a:tc>
                  <a:txBody>
                    <a:bodyPr/>
                    <a:lstStyle/>
                    <a:p>
                      <a:pPr algn="ctr"/>
                      <a:r>
                        <a:rPr lang="en-US" dirty="0" smtClean="0"/>
                        <a:t>4.04</a:t>
                      </a:r>
                      <a:endParaRPr lang="en-US" dirty="0"/>
                    </a:p>
                  </a:txBody>
                  <a:tcPr anchor="ctr"/>
                </a:tc>
                <a:tc>
                  <a:txBody>
                    <a:bodyPr/>
                    <a:lstStyle/>
                    <a:p>
                      <a:pPr algn="ctr"/>
                      <a:r>
                        <a:rPr lang="en-US" dirty="0" smtClean="0"/>
                        <a:t>4</a:t>
                      </a:r>
                      <a:endParaRPr lang="en-US" dirty="0"/>
                    </a:p>
                  </a:txBody>
                  <a:tcPr anchor="ctr"/>
                </a:tc>
                <a:tc>
                  <a:txBody>
                    <a:bodyPr/>
                    <a:lstStyle/>
                    <a:p>
                      <a:pPr algn="ctr"/>
                      <a:r>
                        <a:rPr lang="en-US" dirty="0" smtClean="0"/>
                        <a:t>4th</a:t>
                      </a:r>
                      <a:endParaRPr lang="en-US" dirty="0"/>
                    </a:p>
                  </a:txBody>
                  <a:tcPr anchor="ctr"/>
                </a:tc>
                <a:tc>
                  <a:txBody>
                    <a:bodyPr/>
                    <a:lstStyle/>
                    <a:p>
                      <a:pPr algn="ctr"/>
                      <a:endParaRPr lang="en-US" dirty="0"/>
                    </a:p>
                  </a:txBody>
                  <a:tcPr anchor="ctr"/>
                </a:tc>
              </a:tr>
              <a:tr h="370840">
                <a:tc>
                  <a:txBody>
                    <a:bodyPr/>
                    <a:lstStyle/>
                    <a:p>
                      <a:r>
                        <a:rPr lang="en-US" b="1" dirty="0" smtClean="0"/>
                        <a:t>Total</a:t>
                      </a:r>
                      <a:endParaRPr lang="en-US" b="1" dirty="0"/>
                    </a:p>
                  </a:txBody>
                  <a:tcPr/>
                </a:tc>
                <a:tc>
                  <a:txBody>
                    <a:bodyPr/>
                    <a:lstStyle/>
                    <a:p>
                      <a:pPr algn="ctr"/>
                      <a:r>
                        <a:rPr lang="en-US" b="1" dirty="0" smtClean="0"/>
                        <a:t>213,566</a:t>
                      </a:r>
                      <a:endParaRPr lang="en-US" b="1" dirty="0"/>
                    </a:p>
                  </a:txBody>
                  <a:tcPr/>
                </a:tc>
                <a:tc>
                  <a:txBody>
                    <a:bodyPr/>
                    <a:lstStyle/>
                    <a:p>
                      <a:pPr algn="ctr"/>
                      <a:r>
                        <a:rPr lang="en-US" b="1" dirty="0" smtClean="0"/>
                        <a:t>100%</a:t>
                      </a:r>
                      <a:endParaRPr lang="en-US" b="1" dirty="0"/>
                    </a:p>
                  </a:txBody>
                  <a:tcPr anchor="ctr"/>
                </a:tc>
                <a:tc>
                  <a:txBody>
                    <a:bodyPr/>
                    <a:lstStyle/>
                    <a:p>
                      <a:pPr algn="ctr"/>
                      <a:r>
                        <a:rPr lang="en-US" b="1" dirty="0" smtClean="0"/>
                        <a:t>50</a:t>
                      </a:r>
                      <a:endParaRPr lang="en-US" b="1" dirty="0"/>
                    </a:p>
                  </a:txBody>
                  <a:tcPr anchor="ctr"/>
                </a:tc>
                <a:tc>
                  <a:txBody>
                    <a:bodyPr/>
                    <a:lstStyle/>
                    <a:p>
                      <a:pPr algn="ctr"/>
                      <a:r>
                        <a:rPr lang="en-US" b="1" dirty="0" smtClean="0"/>
                        <a:t>48</a:t>
                      </a:r>
                      <a:endParaRPr lang="en-US" b="1" dirty="0"/>
                    </a:p>
                  </a:txBody>
                  <a:tcPr anchor="ctr"/>
                </a:tc>
                <a:tc>
                  <a:txBody>
                    <a:bodyPr/>
                    <a:lstStyle/>
                    <a:p>
                      <a:pPr algn="ctr"/>
                      <a:endParaRPr lang="en-US" b="1" dirty="0"/>
                    </a:p>
                  </a:txBody>
                  <a:tcPr anchor="ctr"/>
                </a:tc>
                <a:tc>
                  <a:txBody>
                    <a:bodyPr/>
                    <a:lstStyle/>
                    <a:p>
                      <a:pPr algn="ctr"/>
                      <a:endParaRPr lang="en-US" b="1" dirty="0"/>
                    </a:p>
                  </a:txBody>
                  <a:tcPr anchor="ct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Hamilton’s Method</a:t>
            </a:r>
            <a:endParaRPr lang="en-US" dirty="0"/>
          </a:p>
        </p:txBody>
      </p:sp>
      <p:sp>
        <p:nvSpPr>
          <p:cNvPr id="3" name="Content Placeholder 2"/>
          <p:cNvSpPr>
            <a:spLocks noGrp="1"/>
          </p:cNvSpPr>
          <p:nvPr>
            <p:ph idx="1"/>
          </p:nvPr>
        </p:nvSpPr>
        <p:spPr/>
        <p:txBody>
          <a:bodyPr/>
          <a:lstStyle/>
          <a:p>
            <a:r>
              <a:rPr lang="en-US" dirty="0" smtClean="0"/>
              <a:t>Now, in priority order, we assign the extra seats</a:t>
            </a:r>
            <a:endParaRPr lang="en-US" dirty="0"/>
          </a:p>
        </p:txBody>
      </p:sp>
      <p:graphicFrame>
        <p:nvGraphicFramePr>
          <p:cNvPr id="4" name="Table 3"/>
          <p:cNvGraphicFramePr>
            <a:graphicFrameLocks noGrp="1"/>
          </p:cNvGraphicFramePr>
          <p:nvPr/>
        </p:nvGraphicFramePr>
        <p:xfrm>
          <a:off x="228597" y="3581400"/>
          <a:ext cx="868680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c>
                  <a:txBody>
                    <a:bodyPr/>
                    <a:lstStyle/>
                    <a:p>
                      <a:pPr algn="ctr"/>
                      <a:r>
                        <a:rPr lang="en-US" dirty="0" smtClean="0"/>
                        <a:t>Priority</a:t>
                      </a:r>
                      <a:endParaRPr lang="en-US" dirty="0"/>
                    </a:p>
                  </a:txBody>
                  <a:tcPr anchor="ctr"/>
                </a:tc>
                <a:tc>
                  <a:txBody>
                    <a:bodyPr/>
                    <a:lstStyle/>
                    <a:p>
                      <a:pPr algn="ctr"/>
                      <a:r>
                        <a:rPr lang="en-US" dirty="0" smtClean="0"/>
                        <a:t>Seats</a:t>
                      </a:r>
                      <a:endParaRPr lang="en-US" dirty="0"/>
                    </a:p>
                  </a:txBody>
                  <a:tcPr anchor="ctr"/>
                </a:tc>
              </a:tr>
              <a:tr h="370840">
                <a:tc>
                  <a:txBody>
                    <a:bodyPr/>
                    <a:lstStyle/>
                    <a:p>
                      <a:r>
                        <a:rPr lang="en-US" dirty="0" err="1" smtClean="0"/>
                        <a:t>Angria</a:t>
                      </a:r>
                      <a:endParaRPr lang="en-US" dirty="0"/>
                    </a:p>
                  </a:txBody>
                  <a:tcPr/>
                </a:tc>
                <a:tc>
                  <a:txBody>
                    <a:bodyPr/>
                    <a:lstStyle/>
                    <a:p>
                      <a:pPr algn="ctr"/>
                      <a:r>
                        <a:rPr lang="en-US" dirty="0" smtClean="0"/>
                        <a:t>83,424</a:t>
                      </a:r>
                      <a:endParaRPr lang="en-US" dirty="0"/>
                    </a:p>
                  </a:txBody>
                  <a:tcPr/>
                </a:tc>
                <a:tc>
                  <a:txBody>
                    <a:bodyPr/>
                    <a:lstStyle/>
                    <a:p>
                      <a:pPr algn="ctr"/>
                      <a:r>
                        <a:rPr lang="en-US" dirty="0" smtClean="0"/>
                        <a:t>39.06%</a:t>
                      </a:r>
                      <a:endParaRPr lang="en-US" dirty="0"/>
                    </a:p>
                  </a:txBody>
                  <a:tcPr anchor="ctr"/>
                </a:tc>
                <a:tc>
                  <a:txBody>
                    <a:bodyPr/>
                    <a:lstStyle/>
                    <a:p>
                      <a:pPr algn="ctr"/>
                      <a:r>
                        <a:rPr lang="en-US" dirty="0" smtClean="0"/>
                        <a:t>19.53</a:t>
                      </a:r>
                      <a:endParaRPr lang="en-US" dirty="0"/>
                    </a:p>
                  </a:txBody>
                  <a:tcPr anchor="ctr"/>
                </a:tc>
                <a:tc>
                  <a:txBody>
                    <a:bodyPr/>
                    <a:lstStyle/>
                    <a:p>
                      <a:pPr algn="ctr"/>
                      <a:r>
                        <a:rPr lang="en-US" dirty="0" smtClean="0"/>
                        <a:t>19</a:t>
                      </a:r>
                      <a:endParaRPr lang="en-US" dirty="0"/>
                    </a:p>
                  </a:txBody>
                  <a:tcPr anchor="ctr"/>
                </a:tc>
                <a:tc>
                  <a:txBody>
                    <a:bodyPr/>
                    <a:lstStyle/>
                    <a:p>
                      <a:pPr algn="ctr"/>
                      <a:r>
                        <a:rPr lang="en-US" dirty="0" smtClean="0"/>
                        <a:t>3rd</a:t>
                      </a:r>
                      <a:endParaRPr lang="en-US" dirty="0"/>
                    </a:p>
                  </a:txBody>
                  <a:tcPr anchor="ctr"/>
                </a:tc>
                <a:tc>
                  <a:txBody>
                    <a:bodyPr/>
                    <a:lstStyle/>
                    <a:p>
                      <a:pPr algn="ctr"/>
                      <a:endParaRPr lang="en-US" dirty="0"/>
                    </a:p>
                  </a:txBody>
                  <a:tcPr anchor="ctr"/>
                </a:tc>
              </a:tr>
              <a:tr h="370840">
                <a:tc>
                  <a:txBody>
                    <a:bodyPr/>
                    <a:lstStyle/>
                    <a:p>
                      <a:r>
                        <a:rPr lang="en-US" dirty="0" err="1" smtClean="0"/>
                        <a:t>Bretonnia</a:t>
                      </a:r>
                      <a:endParaRPr lang="en-US" dirty="0"/>
                    </a:p>
                  </a:txBody>
                  <a:tcPr/>
                </a:tc>
                <a:tc>
                  <a:txBody>
                    <a:bodyPr/>
                    <a:lstStyle/>
                    <a:p>
                      <a:pPr algn="ctr"/>
                      <a:r>
                        <a:rPr lang="en-US" dirty="0" smtClean="0"/>
                        <a:t>67,791</a:t>
                      </a:r>
                      <a:endParaRPr lang="en-US" dirty="0"/>
                    </a:p>
                  </a:txBody>
                  <a:tcPr/>
                </a:tc>
                <a:tc>
                  <a:txBody>
                    <a:bodyPr/>
                    <a:lstStyle/>
                    <a:p>
                      <a:pPr algn="ctr"/>
                      <a:r>
                        <a:rPr lang="en-US" dirty="0" smtClean="0"/>
                        <a:t>31.74%</a:t>
                      </a:r>
                      <a:endParaRPr lang="en-US" dirty="0"/>
                    </a:p>
                  </a:txBody>
                  <a:tcPr anchor="ctr"/>
                </a:tc>
                <a:tc>
                  <a:txBody>
                    <a:bodyPr/>
                    <a:lstStyle/>
                    <a:p>
                      <a:pPr algn="ctr"/>
                      <a:r>
                        <a:rPr lang="en-US" dirty="0" smtClean="0"/>
                        <a:t>15.87</a:t>
                      </a:r>
                      <a:endParaRPr lang="en-US" dirty="0"/>
                    </a:p>
                  </a:txBody>
                  <a:tcPr anchor="ctr"/>
                </a:tc>
                <a:tc>
                  <a:txBody>
                    <a:bodyPr/>
                    <a:lstStyle/>
                    <a:p>
                      <a:pPr algn="ctr"/>
                      <a:r>
                        <a:rPr lang="en-US" dirty="0" smtClean="0"/>
                        <a:t>15</a:t>
                      </a:r>
                      <a:endParaRPr lang="en-US" dirty="0"/>
                    </a:p>
                  </a:txBody>
                  <a:tcPr anchor="ctr"/>
                </a:tc>
                <a:tc>
                  <a:txBody>
                    <a:bodyPr/>
                    <a:lstStyle/>
                    <a:p>
                      <a:pPr algn="ctr"/>
                      <a:r>
                        <a:rPr lang="en-US" dirty="0" smtClean="0"/>
                        <a:t>1st</a:t>
                      </a:r>
                      <a:endParaRPr lang="en-US" dirty="0"/>
                    </a:p>
                  </a:txBody>
                  <a:tcPr anchor="ctr"/>
                </a:tc>
                <a:tc>
                  <a:txBody>
                    <a:bodyPr/>
                    <a:lstStyle/>
                    <a:p>
                      <a:pPr algn="ctr"/>
                      <a:r>
                        <a:rPr lang="en-US" dirty="0" smtClean="0"/>
                        <a:t>16</a:t>
                      </a:r>
                      <a:endParaRPr lang="en-US" dirty="0"/>
                    </a:p>
                  </a:txBody>
                  <a:tcPr anchor="ctr"/>
                </a:tc>
              </a:tr>
              <a:tr h="370840">
                <a:tc>
                  <a:txBody>
                    <a:bodyPr/>
                    <a:lstStyle/>
                    <a:p>
                      <a:r>
                        <a:rPr lang="en-US" dirty="0" err="1" smtClean="0"/>
                        <a:t>Curaguay</a:t>
                      </a:r>
                      <a:endParaRPr lang="en-US" dirty="0"/>
                    </a:p>
                  </a:txBody>
                  <a:tcPr/>
                </a:tc>
                <a:tc>
                  <a:txBody>
                    <a:bodyPr/>
                    <a:lstStyle/>
                    <a:p>
                      <a:pPr algn="ctr"/>
                      <a:r>
                        <a:rPr lang="en-US" dirty="0" smtClean="0"/>
                        <a:t>45,102</a:t>
                      </a:r>
                      <a:endParaRPr lang="en-US" dirty="0"/>
                    </a:p>
                  </a:txBody>
                  <a:tcPr/>
                </a:tc>
                <a:tc>
                  <a:txBody>
                    <a:bodyPr/>
                    <a:lstStyle/>
                    <a:p>
                      <a:pPr algn="ctr"/>
                      <a:r>
                        <a:rPr lang="en-US" dirty="0" smtClean="0"/>
                        <a:t>21.12%</a:t>
                      </a:r>
                      <a:endParaRPr lang="en-US" dirty="0"/>
                    </a:p>
                  </a:txBody>
                  <a:tcPr anchor="ctr"/>
                </a:tc>
                <a:tc>
                  <a:txBody>
                    <a:bodyPr/>
                    <a:lstStyle/>
                    <a:p>
                      <a:pPr algn="ctr"/>
                      <a:r>
                        <a:rPr lang="en-US" dirty="0" smtClean="0"/>
                        <a:t>10.56</a:t>
                      </a:r>
                      <a:endParaRPr lang="en-US" dirty="0"/>
                    </a:p>
                  </a:txBody>
                  <a:tcPr anchor="ctr"/>
                </a:tc>
                <a:tc>
                  <a:txBody>
                    <a:bodyPr/>
                    <a:lstStyle/>
                    <a:p>
                      <a:pPr algn="ctr"/>
                      <a:r>
                        <a:rPr lang="en-US" dirty="0" smtClean="0"/>
                        <a:t>10</a:t>
                      </a:r>
                      <a:endParaRPr lang="en-US" dirty="0"/>
                    </a:p>
                  </a:txBody>
                  <a:tcPr anchor="ctr"/>
                </a:tc>
                <a:tc>
                  <a:txBody>
                    <a:bodyPr/>
                    <a:lstStyle/>
                    <a:p>
                      <a:pPr algn="ctr"/>
                      <a:r>
                        <a:rPr lang="en-US" dirty="0" smtClean="0"/>
                        <a:t>2nd</a:t>
                      </a:r>
                      <a:endParaRPr lang="en-US" dirty="0"/>
                    </a:p>
                  </a:txBody>
                  <a:tcPr anchor="ctr"/>
                </a:tc>
                <a:tc>
                  <a:txBody>
                    <a:bodyPr/>
                    <a:lstStyle/>
                    <a:p>
                      <a:pPr algn="ctr"/>
                      <a:r>
                        <a:rPr lang="en-US" dirty="0" smtClean="0"/>
                        <a:t>11</a:t>
                      </a:r>
                      <a:endParaRPr lang="en-US" dirty="0"/>
                    </a:p>
                  </a:txBody>
                  <a:tcPr anchor="ctr"/>
                </a:tc>
              </a:tr>
              <a:tr h="370840">
                <a:tc>
                  <a:txBody>
                    <a:bodyPr/>
                    <a:lstStyle/>
                    <a:p>
                      <a:r>
                        <a:rPr lang="en-US" dirty="0" err="1" smtClean="0"/>
                        <a:t>Dennenberg</a:t>
                      </a:r>
                      <a:endParaRPr lang="en-US" dirty="0"/>
                    </a:p>
                  </a:txBody>
                  <a:tcPr/>
                </a:tc>
                <a:tc>
                  <a:txBody>
                    <a:bodyPr/>
                    <a:lstStyle/>
                    <a:p>
                      <a:pPr algn="ctr"/>
                      <a:r>
                        <a:rPr lang="en-US" dirty="0" smtClean="0"/>
                        <a:t>17,249</a:t>
                      </a:r>
                      <a:endParaRPr lang="en-US" dirty="0"/>
                    </a:p>
                  </a:txBody>
                  <a:tcPr/>
                </a:tc>
                <a:tc>
                  <a:txBody>
                    <a:bodyPr/>
                    <a:lstStyle/>
                    <a:p>
                      <a:pPr algn="ctr"/>
                      <a:r>
                        <a:rPr lang="en-US" dirty="0" smtClean="0"/>
                        <a:t>8.08%</a:t>
                      </a:r>
                      <a:endParaRPr lang="en-US" dirty="0"/>
                    </a:p>
                  </a:txBody>
                  <a:tcPr anchor="ctr"/>
                </a:tc>
                <a:tc>
                  <a:txBody>
                    <a:bodyPr/>
                    <a:lstStyle/>
                    <a:p>
                      <a:pPr algn="ctr"/>
                      <a:r>
                        <a:rPr lang="en-US" dirty="0" smtClean="0"/>
                        <a:t>4.04</a:t>
                      </a:r>
                      <a:endParaRPr lang="en-US" dirty="0"/>
                    </a:p>
                  </a:txBody>
                  <a:tcPr anchor="ctr"/>
                </a:tc>
                <a:tc>
                  <a:txBody>
                    <a:bodyPr/>
                    <a:lstStyle/>
                    <a:p>
                      <a:pPr algn="ctr"/>
                      <a:r>
                        <a:rPr lang="en-US" dirty="0" smtClean="0"/>
                        <a:t>4</a:t>
                      </a:r>
                      <a:endParaRPr lang="en-US" dirty="0"/>
                    </a:p>
                  </a:txBody>
                  <a:tcPr anchor="ctr"/>
                </a:tc>
                <a:tc>
                  <a:txBody>
                    <a:bodyPr/>
                    <a:lstStyle/>
                    <a:p>
                      <a:pPr algn="ctr"/>
                      <a:r>
                        <a:rPr lang="en-US" dirty="0" smtClean="0"/>
                        <a:t>4th</a:t>
                      </a:r>
                      <a:endParaRPr lang="en-US" dirty="0"/>
                    </a:p>
                  </a:txBody>
                  <a:tcPr anchor="ctr"/>
                </a:tc>
                <a:tc>
                  <a:txBody>
                    <a:bodyPr/>
                    <a:lstStyle/>
                    <a:p>
                      <a:pPr algn="ctr"/>
                      <a:endParaRPr lang="en-US" dirty="0"/>
                    </a:p>
                  </a:txBody>
                  <a:tcPr anchor="ctr"/>
                </a:tc>
              </a:tr>
              <a:tr h="370840">
                <a:tc>
                  <a:txBody>
                    <a:bodyPr/>
                    <a:lstStyle/>
                    <a:p>
                      <a:r>
                        <a:rPr lang="en-US" b="1" dirty="0" smtClean="0"/>
                        <a:t>Total</a:t>
                      </a:r>
                      <a:endParaRPr lang="en-US" b="1" dirty="0"/>
                    </a:p>
                  </a:txBody>
                  <a:tcPr/>
                </a:tc>
                <a:tc>
                  <a:txBody>
                    <a:bodyPr/>
                    <a:lstStyle/>
                    <a:p>
                      <a:pPr algn="ctr"/>
                      <a:r>
                        <a:rPr lang="en-US" b="1" dirty="0" smtClean="0"/>
                        <a:t>213,566</a:t>
                      </a:r>
                      <a:endParaRPr lang="en-US" b="1" dirty="0"/>
                    </a:p>
                  </a:txBody>
                  <a:tcPr/>
                </a:tc>
                <a:tc>
                  <a:txBody>
                    <a:bodyPr/>
                    <a:lstStyle/>
                    <a:p>
                      <a:pPr algn="ctr"/>
                      <a:r>
                        <a:rPr lang="en-US" b="1" dirty="0" smtClean="0"/>
                        <a:t>100%</a:t>
                      </a:r>
                      <a:endParaRPr lang="en-US" b="1" dirty="0"/>
                    </a:p>
                  </a:txBody>
                  <a:tcPr anchor="ctr"/>
                </a:tc>
                <a:tc>
                  <a:txBody>
                    <a:bodyPr/>
                    <a:lstStyle/>
                    <a:p>
                      <a:pPr algn="ctr"/>
                      <a:r>
                        <a:rPr lang="en-US" b="1" dirty="0" smtClean="0"/>
                        <a:t>50</a:t>
                      </a:r>
                      <a:endParaRPr lang="en-US" b="1" dirty="0"/>
                    </a:p>
                  </a:txBody>
                  <a:tcPr anchor="ctr"/>
                </a:tc>
                <a:tc>
                  <a:txBody>
                    <a:bodyPr/>
                    <a:lstStyle/>
                    <a:p>
                      <a:pPr algn="ctr"/>
                      <a:r>
                        <a:rPr lang="en-US" b="1" dirty="0" smtClean="0"/>
                        <a:t>48</a:t>
                      </a:r>
                      <a:endParaRPr lang="en-US" b="1" dirty="0"/>
                    </a:p>
                  </a:txBody>
                  <a:tcPr anchor="ctr"/>
                </a:tc>
                <a:tc>
                  <a:txBody>
                    <a:bodyPr/>
                    <a:lstStyle/>
                    <a:p>
                      <a:pPr algn="ctr"/>
                      <a:endParaRPr lang="en-US" b="1" dirty="0"/>
                    </a:p>
                  </a:txBody>
                  <a:tcPr anchor="ctr"/>
                </a:tc>
                <a:tc>
                  <a:txBody>
                    <a:bodyPr/>
                    <a:lstStyle/>
                    <a:p>
                      <a:pPr algn="ctr"/>
                      <a:endParaRPr lang="en-US" b="1" dirty="0"/>
                    </a:p>
                  </a:txBody>
                  <a:tcPr anchor="ct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Hamilton’s Method</a:t>
            </a:r>
            <a:endParaRPr lang="en-US" dirty="0"/>
          </a:p>
        </p:txBody>
      </p:sp>
      <p:sp>
        <p:nvSpPr>
          <p:cNvPr id="3" name="Content Placeholder 2"/>
          <p:cNvSpPr>
            <a:spLocks noGrp="1"/>
          </p:cNvSpPr>
          <p:nvPr>
            <p:ph idx="1"/>
          </p:nvPr>
        </p:nvSpPr>
        <p:spPr/>
        <p:txBody>
          <a:bodyPr/>
          <a:lstStyle/>
          <a:p>
            <a:r>
              <a:rPr lang="en-US" dirty="0" smtClean="0"/>
              <a:t>We only had two leftover seats to assign, so the other states get their lower quota</a:t>
            </a:r>
            <a:endParaRPr lang="en-US" dirty="0"/>
          </a:p>
        </p:txBody>
      </p:sp>
      <p:graphicFrame>
        <p:nvGraphicFramePr>
          <p:cNvPr id="4" name="Table 3"/>
          <p:cNvGraphicFramePr>
            <a:graphicFrameLocks noGrp="1"/>
          </p:cNvGraphicFramePr>
          <p:nvPr/>
        </p:nvGraphicFramePr>
        <p:xfrm>
          <a:off x="228597" y="3581400"/>
          <a:ext cx="868680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c>
                  <a:txBody>
                    <a:bodyPr/>
                    <a:lstStyle/>
                    <a:p>
                      <a:pPr algn="ctr"/>
                      <a:r>
                        <a:rPr lang="en-US" dirty="0" smtClean="0"/>
                        <a:t>Priority</a:t>
                      </a:r>
                      <a:endParaRPr lang="en-US" dirty="0"/>
                    </a:p>
                  </a:txBody>
                  <a:tcPr anchor="ctr"/>
                </a:tc>
                <a:tc>
                  <a:txBody>
                    <a:bodyPr/>
                    <a:lstStyle/>
                    <a:p>
                      <a:pPr algn="ctr"/>
                      <a:r>
                        <a:rPr lang="en-US" dirty="0" smtClean="0"/>
                        <a:t>Seats</a:t>
                      </a:r>
                      <a:endParaRPr lang="en-US" dirty="0"/>
                    </a:p>
                  </a:txBody>
                  <a:tcPr anchor="ctr"/>
                </a:tc>
              </a:tr>
              <a:tr h="370840">
                <a:tc>
                  <a:txBody>
                    <a:bodyPr/>
                    <a:lstStyle/>
                    <a:p>
                      <a:r>
                        <a:rPr lang="en-US" dirty="0" err="1" smtClean="0"/>
                        <a:t>Angria</a:t>
                      </a:r>
                      <a:endParaRPr lang="en-US" dirty="0"/>
                    </a:p>
                  </a:txBody>
                  <a:tcPr/>
                </a:tc>
                <a:tc>
                  <a:txBody>
                    <a:bodyPr/>
                    <a:lstStyle/>
                    <a:p>
                      <a:pPr algn="ctr"/>
                      <a:r>
                        <a:rPr lang="en-US" dirty="0" smtClean="0"/>
                        <a:t>83,424</a:t>
                      </a:r>
                      <a:endParaRPr lang="en-US" dirty="0"/>
                    </a:p>
                  </a:txBody>
                  <a:tcPr/>
                </a:tc>
                <a:tc>
                  <a:txBody>
                    <a:bodyPr/>
                    <a:lstStyle/>
                    <a:p>
                      <a:pPr algn="ctr"/>
                      <a:r>
                        <a:rPr lang="en-US" dirty="0" smtClean="0"/>
                        <a:t>39.06%</a:t>
                      </a:r>
                      <a:endParaRPr lang="en-US" dirty="0"/>
                    </a:p>
                  </a:txBody>
                  <a:tcPr anchor="ctr"/>
                </a:tc>
                <a:tc>
                  <a:txBody>
                    <a:bodyPr/>
                    <a:lstStyle/>
                    <a:p>
                      <a:pPr algn="ctr"/>
                      <a:r>
                        <a:rPr lang="en-US" dirty="0" smtClean="0"/>
                        <a:t>19.53</a:t>
                      </a:r>
                      <a:endParaRPr lang="en-US" dirty="0"/>
                    </a:p>
                  </a:txBody>
                  <a:tcPr anchor="ctr"/>
                </a:tc>
                <a:tc>
                  <a:txBody>
                    <a:bodyPr/>
                    <a:lstStyle/>
                    <a:p>
                      <a:pPr algn="ctr"/>
                      <a:r>
                        <a:rPr lang="en-US" dirty="0" smtClean="0"/>
                        <a:t>19</a:t>
                      </a:r>
                      <a:endParaRPr lang="en-US" dirty="0"/>
                    </a:p>
                  </a:txBody>
                  <a:tcPr anchor="ctr"/>
                </a:tc>
                <a:tc>
                  <a:txBody>
                    <a:bodyPr/>
                    <a:lstStyle/>
                    <a:p>
                      <a:pPr algn="ctr"/>
                      <a:r>
                        <a:rPr lang="en-US" dirty="0" smtClean="0"/>
                        <a:t>3rd</a:t>
                      </a:r>
                      <a:endParaRPr lang="en-US" dirty="0"/>
                    </a:p>
                  </a:txBody>
                  <a:tcPr anchor="ctr"/>
                </a:tc>
                <a:tc>
                  <a:txBody>
                    <a:bodyPr/>
                    <a:lstStyle/>
                    <a:p>
                      <a:pPr algn="ctr"/>
                      <a:endParaRPr lang="en-US" dirty="0"/>
                    </a:p>
                  </a:txBody>
                  <a:tcPr anchor="ctr"/>
                </a:tc>
              </a:tr>
              <a:tr h="370840">
                <a:tc>
                  <a:txBody>
                    <a:bodyPr/>
                    <a:lstStyle/>
                    <a:p>
                      <a:r>
                        <a:rPr lang="en-US" dirty="0" err="1" smtClean="0"/>
                        <a:t>Bretonnia</a:t>
                      </a:r>
                      <a:endParaRPr lang="en-US" dirty="0"/>
                    </a:p>
                  </a:txBody>
                  <a:tcPr/>
                </a:tc>
                <a:tc>
                  <a:txBody>
                    <a:bodyPr/>
                    <a:lstStyle/>
                    <a:p>
                      <a:pPr algn="ctr"/>
                      <a:r>
                        <a:rPr lang="en-US" dirty="0" smtClean="0"/>
                        <a:t>67,791</a:t>
                      </a:r>
                      <a:endParaRPr lang="en-US" dirty="0"/>
                    </a:p>
                  </a:txBody>
                  <a:tcPr/>
                </a:tc>
                <a:tc>
                  <a:txBody>
                    <a:bodyPr/>
                    <a:lstStyle/>
                    <a:p>
                      <a:pPr algn="ctr"/>
                      <a:r>
                        <a:rPr lang="en-US" dirty="0" smtClean="0"/>
                        <a:t>31.74%</a:t>
                      </a:r>
                      <a:endParaRPr lang="en-US" dirty="0"/>
                    </a:p>
                  </a:txBody>
                  <a:tcPr anchor="ctr"/>
                </a:tc>
                <a:tc>
                  <a:txBody>
                    <a:bodyPr/>
                    <a:lstStyle/>
                    <a:p>
                      <a:pPr algn="ctr"/>
                      <a:r>
                        <a:rPr lang="en-US" dirty="0" smtClean="0"/>
                        <a:t>15.87</a:t>
                      </a:r>
                      <a:endParaRPr lang="en-US" dirty="0"/>
                    </a:p>
                  </a:txBody>
                  <a:tcPr anchor="ctr"/>
                </a:tc>
                <a:tc>
                  <a:txBody>
                    <a:bodyPr/>
                    <a:lstStyle/>
                    <a:p>
                      <a:pPr algn="ctr"/>
                      <a:r>
                        <a:rPr lang="en-US" dirty="0" smtClean="0"/>
                        <a:t>15</a:t>
                      </a:r>
                      <a:endParaRPr lang="en-US" dirty="0"/>
                    </a:p>
                  </a:txBody>
                  <a:tcPr anchor="ctr"/>
                </a:tc>
                <a:tc>
                  <a:txBody>
                    <a:bodyPr/>
                    <a:lstStyle/>
                    <a:p>
                      <a:pPr algn="ctr"/>
                      <a:r>
                        <a:rPr lang="en-US" dirty="0" smtClean="0"/>
                        <a:t>1st</a:t>
                      </a:r>
                      <a:endParaRPr lang="en-US" dirty="0"/>
                    </a:p>
                  </a:txBody>
                  <a:tcPr anchor="ctr"/>
                </a:tc>
                <a:tc>
                  <a:txBody>
                    <a:bodyPr/>
                    <a:lstStyle/>
                    <a:p>
                      <a:pPr algn="ctr"/>
                      <a:r>
                        <a:rPr lang="en-US" dirty="0" smtClean="0"/>
                        <a:t>16</a:t>
                      </a:r>
                      <a:endParaRPr lang="en-US" dirty="0"/>
                    </a:p>
                  </a:txBody>
                  <a:tcPr anchor="ctr"/>
                </a:tc>
              </a:tr>
              <a:tr h="370840">
                <a:tc>
                  <a:txBody>
                    <a:bodyPr/>
                    <a:lstStyle/>
                    <a:p>
                      <a:r>
                        <a:rPr lang="en-US" dirty="0" err="1" smtClean="0"/>
                        <a:t>Curaguay</a:t>
                      </a:r>
                      <a:endParaRPr lang="en-US" dirty="0"/>
                    </a:p>
                  </a:txBody>
                  <a:tcPr/>
                </a:tc>
                <a:tc>
                  <a:txBody>
                    <a:bodyPr/>
                    <a:lstStyle/>
                    <a:p>
                      <a:pPr algn="ctr"/>
                      <a:r>
                        <a:rPr lang="en-US" dirty="0" smtClean="0"/>
                        <a:t>45,102</a:t>
                      </a:r>
                      <a:endParaRPr lang="en-US" dirty="0"/>
                    </a:p>
                  </a:txBody>
                  <a:tcPr/>
                </a:tc>
                <a:tc>
                  <a:txBody>
                    <a:bodyPr/>
                    <a:lstStyle/>
                    <a:p>
                      <a:pPr algn="ctr"/>
                      <a:r>
                        <a:rPr lang="en-US" dirty="0" smtClean="0"/>
                        <a:t>21.12%</a:t>
                      </a:r>
                      <a:endParaRPr lang="en-US" dirty="0"/>
                    </a:p>
                  </a:txBody>
                  <a:tcPr anchor="ctr"/>
                </a:tc>
                <a:tc>
                  <a:txBody>
                    <a:bodyPr/>
                    <a:lstStyle/>
                    <a:p>
                      <a:pPr algn="ctr"/>
                      <a:r>
                        <a:rPr lang="en-US" dirty="0" smtClean="0"/>
                        <a:t>10.56</a:t>
                      </a:r>
                      <a:endParaRPr lang="en-US" dirty="0"/>
                    </a:p>
                  </a:txBody>
                  <a:tcPr anchor="ctr"/>
                </a:tc>
                <a:tc>
                  <a:txBody>
                    <a:bodyPr/>
                    <a:lstStyle/>
                    <a:p>
                      <a:pPr algn="ctr"/>
                      <a:r>
                        <a:rPr lang="en-US" dirty="0" smtClean="0"/>
                        <a:t>10</a:t>
                      </a:r>
                      <a:endParaRPr lang="en-US" dirty="0"/>
                    </a:p>
                  </a:txBody>
                  <a:tcPr anchor="ctr"/>
                </a:tc>
                <a:tc>
                  <a:txBody>
                    <a:bodyPr/>
                    <a:lstStyle/>
                    <a:p>
                      <a:pPr algn="ctr"/>
                      <a:r>
                        <a:rPr lang="en-US" dirty="0" smtClean="0"/>
                        <a:t>2nd</a:t>
                      </a:r>
                      <a:endParaRPr lang="en-US" dirty="0"/>
                    </a:p>
                  </a:txBody>
                  <a:tcPr anchor="ctr"/>
                </a:tc>
                <a:tc>
                  <a:txBody>
                    <a:bodyPr/>
                    <a:lstStyle/>
                    <a:p>
                      <a:pPr algn="ctr"/>
                      <a:r>
                        <a:rPr lang="en-US" dirty="0" smtClean="0"/>
                        <a:t>11</a:t>
                      </a:r>
                      <a:endParaRPr lang="en-US" dirty="0"/>
                    </a:p>
                  </a:txBody>
                  <a:tcPr anchor="ctr"/>
                </a:tc>
              </a:tr>
              <a:tr h="370840">
                <a:tc>
                  <a:txBody>
                    <a:bodyPr/>
                    <a:lstStyle/>
                    <a:p>
                      <a:r>
                        <a:rPr lang="en-US" dirty="0" err="1" smtClean="0"/>
                        <a:t>Dennenberg</a:t>
                      </a:r>
                      <a:endParaRPr lang="en-US" dirty="0"/>
                    </a:p>
                  </a:txBody>
                  <a:tcPr/>
                </a:tc>
                <a:tc>
                  <a:txBody>
                    <a:bodyPr/>
                    <a:lstStyle/>
                    <a:p>
                      <a:pPr algn="ctr"/>
                      <a:r>
                        <a:rPr lang="en-US" dirty="0" smtClean="0"/>
                        <a:t>17,249</a:t>
                      </a:r>
                      <a:endParaRPr lang="en-US" dirty="0"/>
                    </a:p>
                  </a:txBody>
                  <a:tcPr/>
                </a:tc>
                <a:tc>
                  <a:txBody>
                    <a:bodyPr/>
                    <a:lstStyle/>
                    <a:p>
                      <a:pPr algn="ctr"/>
                      <a:r>
                        <a:rPr lang="en-US" dirty="0" smtClean="0"/>
                        <a:t>8.08%</a:t>
                      </a:r>
                      <a:endParaRPr lang="en-US" dirty="0"/>
                    </a:p>
                  </a:txBody>
                  <a:tcPr anchor="ctr"/>
                </a:tc>
                <a:tc>
                  <a:txBody>
                    <a:bodyPr/>
                    <a:lstStyle/>
                    <a:p>
                      <a:pPr algn="ctr"/>
                      <a:r>
                        <a:rPr lang="en-US" dirty="0" smtClean="0"/>
                        <a:t>4.04</a:t>
                      </a:r>
                      <a:endParaRPr lang="en-US" dirty="0"/>
                    </a:p>
                  </a:txBody>
                  <a:tcPr anchor="ctr"/>
                </a:tc>
                <a:tc>
                  <a:txBody>
                    <a:bodyPr/>
                    <a:lstStyle/>
                    <a:p>
                      <a:pPr algn="ctr"/>
                      <a:r>
                        <a:rPr lang="en-US" dirty="0" smtClean="0"/>
                        <a:t>4</a:t>
                      </a:r>
                      <a:endParaRPr lang="en-US" dirty="0"/>
                    </a:p>
                  </a:txBody>
                  <a:tcPr anchor="ctr"/>
                </a:tc>
                <a:tc>
                  <a:txBody>
                    <a:bodyPr/>
                    <a:lstStyle/>
                    <a:p>
                      <a:pPr algn="ctr"/>
                      <a:r>
                        <a:rPr lang="en-US" dirty="0" smtClean="0"/>
                        <a:t>4th</a:t>
                      </a:r>
                      <a:endParaRPr lang="en-US" dirty="0"/>
                    </a:p>
                  </a:txBody>
                  <a:tcPr anchor="ctr"/>
                </a:tc>
                <a:tc>
                  <a:txBody>
                    <a:bodyPr/>
                    <a:lstStyle/>
                    <a:p>
                      <a:pPr algn="ctr"/>
                      <a:endParaRPr lang="en-US" dirty="0"/>
                    </a:p>
                  </a:txBody>
                  <a:tcPr anchor="ctr"/>
                </a:tc>
              </a:tr>
              <a:tr h="370840">
                <a:tc>
                  <a:txBody>
                    <a:bodyPr/>
                    <a:lstStyle/>
                    <a:p>
                      <a:r>
                        <a:rPr lang="en-US" b="1" dirty="0" smtClean="0"/>
                        <a:t>Total</a:t>
                      </a:r>
                      <a:endParaRPr lang="en-US" b="1" dirty="0"/>
                    </a:p>
                  </a:txBody>
                  <a:tcPr/>
                </a:tc>
                <a:tc>
                  <a:txBody>
                    <a:bodyPr/>
                    <a:lstStyle/>
                    <a:p>
                      <a:pPr algn="ctr"/>
                      <a:r>
                        <a:rPr lang="en-US" b="1" dirty="0" smtClean="0"/>
                        <a:t>213,566</a:t>
                      </a:r>
                      <a:endParaRPr lang="en-US" b="1" dirty="0"/>
                    </a:p>
                  </a:txBody>
                  <a:tcPr/>
                </a:tc>
                <a:tc>
                  <a:txBody>
                    <a:bodyPr/>
                    <a:lstStyle/>
                    <a:p>
                      <a:pPr algn="ctr"/>
                      <a:r>
                        <a:rPr lang="en-US" b="1" dirty="0" smtClean="0"/>
                        <a:t>100%</a:t>
                      </a:r>
                      <a:endParaRPr lang="en-US" b="1" dirty="0"/>
                    </a:p>
                  </a:txBody>
                  <a:tcPr anchor="ctr"/>
                </a:tc>
                <a:tc>
                  <a:txBody>
                    <a:bodyPr/>
                    <a:lstStyle/>
                    <a:p>
                      <a:pPr algn="ctr"/>
                      <a:r>
                        <a:rPr lang="en-US" b="1" dirty="0" smtClean="0"/>
                        <a:t>50</a:t>
                      </a:r>
                      <a:endParaRPr lang="en-US" b="1" dirty="0"/>
                    </a:p>
                  </a:txBody>
                  <a:tcPr anchor="ctr"/>
                </a:tc>
                <a:tc>
                  <a:txBody>
                    <a:bodyPr/>
                    <a:lstStyle/>
                    <a:p>
                      <a:pPr algn="ctr"/>
                      <a:r>
                        <a:rPr lang="en-US" b="1" dirty="0" smtClean="0"/>
                        <a:t>48</a:t>
                      </a:r>
                      <a:endParaRPr lang="en-US" b="1" dirty="0"/>
                    </a:p>
                  </a:txBody>
                  <a:tcPr anchor="ctr"/>
                </a:tc>
                <a:tc>
                  <a:txBody>
                    <a:bodyPr/>
                    <a:lstStyle/>
                    <a:p>
                      <a:pPr algn="ctr"/>
                      <a:endParaRPr lang="en-US" b="1" dirty="0"/>
                    </a:p>
                  </a:txBody>
                  <a:tcPr anchor="ctr"/>
                </a:tc>
                <a:tc>
                  <a:txBody>
                    <a:bodyPr/>
                    <a:lstStyle/>
                    <a:p>
                      <a:pPr algn="ctr"/>
                      <a:endParaRPr lang="en-US" b="1" dirty="0"/>
                    </a:p>
                  </a:txBody>
                  <a:tcPr anchor="ct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Hamilton’s Method</a:t>
            </a:r>
            <a:endParaRPr lang="en-US" dirty="0"/>
          </a:p>
        </p:txBody>
      </p:sp>
      <p:sp>
        <p:nvSpPr>
          <p:cNvPr id="3" name="Content Placeholder 2"/>
          <p:cNvSpPr>
            <a:spLocks noGrp="1"/>
          </p:cNvSpPr>
          <p:nvPr>
            <p:ph idx="1"/>
          </p:nvPr>
        </p:nvSpPr>
        <p:spPr/>
        <p:txBody>
          <a:bodyPr/>
          <a:lstStyle/>
          <a:p>
            <a:r>
              <a:rPr lang="en-US" dirty="0" smtClean="0"/>
              <a:t>We only had two leftover seats to assign, so the other states get their lower quota</a:t>
            </a:r>
            <a:endParaRPr lang="en-US" dirty="0"/>
          </a:p>
        </p:txBody>
      </p:sp>
      <p:graphicFrame>
        <p:nvGraphicFramePr>
          <p:cNvPr id="4" name="Table 3"/>
          <p:cNvGraphicFramePr>
            <a:graphicFrameLocks noGrp="1"/>
          </p:cNvGraphicFramePr>
          <p:nvPr/>
        </p:nvGraphicFramePr>
        <p:xfrm>
          <a:off x="228597" y="3581400"/>
          <a:ext cx="868680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c>
                  <a:txBody>
                    <a:bodyPr/>
                    <a:lstStyle/>
                    <a:p>
                      <a:pPr algn="ctr"/>
                      <a:r>
                        <a:rPr lang="en-US" dirty="0" smtClean="0"/>
                        <a:t>Priority</a:t>
                      </a:r>
                      <a:endParaRPr lang="en-US" dirty="0"/>
                    </a:p>
                  </a:txBody>
                  <a:tcPr anchor="ctr"/>
                </a:tc>
                <a:tc>
                  <a:txBody>
                    <a:bodyPr/>
                    <a:lstStyle/>
                    <a:p>
                      <a:pPr algn="ctr"/>
                      <a:r>
                        <a:rPr lang="en-US" dirty="0" smtClean="0"/>
                        <a:t>Seats</a:t>
                      </a:r>
                      <a:endParaRPr lang="en-US" dirty="0"/>
                    </a:p>
                  </a:txBody>
                  <a:tcPr anchor="ctr"/>
                </a:tc>
              </a:tr>
              <a:tr h="370840">
                <a:tc>
                  <a:txBody>
                    <a:bodyPr/>
                    <a:lstStyle/>
                    <a:p>
                      <a:r>
                        <a:rPr lang="en-US" dirty="0" err="1" smtClean="0"/>
                        <a:t>Angria</a:t>
                      </a:r>
                      <a:endParaRPr lang="en-US" dirty="0"/>
                    </a:p>
                  </a:txBody>
                  <a:tcPr/>
                </a:tc>
                <a:tc>
                  <a:txBody>
                    <a:bodyPr/>
                    <a:lstStyle/>
                    <a:p>
                      <a:pPr algn="ctr"/>
                      <a:r>
                        <a:rPr lang="en-US" dirty="0" smtClean="0"/>
                        <a:t>83,424</a:t>
                      </a:r>
                      <a:endParaRPr lang="en-US" dirty="0"/>
                    </a:p>
                  </a:txBody>
                  <a:tcPr/>
                </a:tc>
                <a:tc>
                  <a:txBody>
                    <a:bodyPr/>
                    <a:lstStyle/>
                    <a:p>
                      <a:pPr algn="ctr"/>
                      <a:r>
                        <a:rPr lang="en-US" dirty="0" smtClean="0"/>
                        <a:t>39.06%</a:t>
                      </a:r>
                      <a:endParaRPr lang="en-US" dirty="0"/>
                    </a:p>
                  </a:txBody>
                  <a:tcPr anchor="ctr"/>
                </a:tc>
                <a:tc>
                  <a:txBody>
                    <a:bodyPr/>
                    <a:lstStyle/>
                    <a:p>
                      <a:pPr algn="ctr"/>
                      <a:r>
                        <a:rPr lang="en-US" dirty="0" smtClean="0"/>
                        <a:t>19.53</a:t>
                      </a:r>
                      <a:endParaRPr lang="en-US" dirty="0"/>
                    </a:p>
                  </a:txBody>
                  <a:tcPr anchor="ctr"/>
                </a:tc>
                <a:tc>
                  <a:txBody>
                    <a:bodyPr/>
                    <a:lstStyle/>
                    <a:p>
                      <a:pPr algn="ctr"/>
                      <a:r>
                        <a:rPr lang="en-US" dirty="0" smtClean="0"/>
                        <a:t>19</a:t>
                      </a:r>
                      <a:endParaRPr lang="en-US" dirty="0"/>
                    </a:p>
                  </a:txBody>
                  <a:tcPr anchor="ctr"/>
                </a:tc>
                <a:tc>
                  <a:txBody>
                    <a:bodyPr/>
                    <a:lstStyle/>
                    <a:p>
                      <a:pPr algn="ctr"/>
                      <a:r>
                        <a:rPr lang="en-US" dirty="0" smtClean="0"/>
                        <a:t>3rd</a:t>
                      </a:r>
                      <a:endParaRPr lang="en-US" dirty="0"/>
                    </a:p>
                  </a:txBody>
                  <a:tcPr anchor="ctr"/>
                </a:tc>
                <a:tc>
                  <a:txBody>
                    <a:bodyPr/>
                    <a:lstStyle/>
                    <a:p>
                      <a:pPr algn="ctr"/>
                      <a:r>
                        <a:rPr lang="en-US" dirty="0" smtClean="0"/>
                        <a:t>19</a:t>
                      </a:r>
                      <a:endParaRPr lang="en-US" dirty="0"/>
                    </a:p>
                  </a:txBody>
                  <a:tcPr anchor="ctr"/>
                </a:tc>
              </a:tr>
              <a:tr h="370840">
                <a:tc>
                  <a:txBody>
                    <a:bodyPr/>
                    <a:lstStyle/>
                    <a:p>
                      <a:r>
                        <a:rPr lang="en-US" dirty="0" err="1" smtClean="0"/>
                        <a:t>Bretonnia</a:t>
                      </a:r>
                      <a:endParaRPr lang="en-US" dirty="0"/>
                    </a:p>
                  </a:txBody>
                  <a:tcPr/>
                </a:tc>
                <a:tc>
                  <a:txBody>
                    <a:bodyPr/>
                    <a:lstStyle/>
                    <a:p>
                      <a:pPr algn="ctr"/>
                      <a:r>
                        <a:rPr lang="en-US" dirty="0" smtClean="0"/>
                        <a:t>67,791</a:t>
                      </a:r>
                      <a:endParaRPr lang="en-US" dirty="0"/>
                    </a:p>
                  </a:txBody>
                  <a:tcPr/>
                </a:tc>
                <a:tc>
                  <a:txBody>
                    <a:bodyPr/>
                    <a:lstStyle/>
                    <a:p>
                      <a:pPr algn="ctr"/>
                      <a:r>
                        <a:rPr lang="en-US" dirty="0" smtClean="0"/>
                        <a:t>31.74%</a:t>
                      </a:r>
                      <a:endParaRPr lang="en-US" dirty="0"/>
                    </a:p>
                  </a:txBody>
                  <a:tcPr anchor="ctr"/>
                </a:tc>
                <a:tc>
                  <a:txBody>
                    <a:bodyPr/>
                    <a:lstStyle/>
                    <a:p>
                      <a:pPr algn="ctr"/>
                      <a:r>
                        <a:rPr lang="en-US" dirty="0" smtClean="0"/>
                        <a:t>15.87</a:t>
                      </a:r>
                      <a:endParaRPr lang="en-US" dirty="0"/>
                    </a:p>
                  </a:txBody>
                  <a:tcPr anchor="ctr"/>
                </a:tc>
                <a:tc>
                  <a:txBody>
                    <a:bodyPr/>
                    <a:lstStyle/>
                    <a:p>
                      <a:pPr algn="ctr"/>
                      <a:r>
                        <a:rPr lang="en-US" dirty="0" smtClean="0"/>
                        <a:t>15</a:t>
                      </a:r>
                      <a:endParaRPr lang="en-US" dirty="0"/>
                    </a:p>
                  </a:txBody>
                  <a:tcPr anchor="ctr"/>
                </a:tc>
                <a:tc>
                  <a:txBody>
                    <a:bodyPr/>
                    <a:lstStyle/>
                    <a:p>
                      <a:pPr algn="ctr"/>
                      <a:r>
                        <a:rPr lang="en-US" dirty="0" smtClean="0"/>
                        <a:t>1st</a:t>
                      </a:r>
                      <a:endParaRPr lang="en-US" dirty="0"/>
                    </a:p>
                  </a:txBody>
                  <a:tcPr anchor="ctr"/>
                </a:tc>
                <a:tc>
                  <a:txBody>
                    <a:bodyPr/>
                    <a:lstStyle/>
                    <a:p>
                      <a:pPr algn="ctr"/>
                      <a:r>
                        <a:rPr lang="en-US" dirty="0" smtClean="0"/>
                        <a:t>16</a:t>
                      </a:r>
                      <a:endParaRPr lang="en-US" dirty="0"/>
                    </a:p>
                  </a:txBody>
                  <a:tcPr anchor="ctr"/>
                </a:tc>
              </a:tr>
              <a:tr h="370840">
                <a:tc>
                  <a:txBody>
                    <a:bodyPr/>
                    <a:lstStyle/>
                    <a:p>
                      <a:r>
                        <a:rPr lang="en-US" dirty="0" err="1" smtClean="0"/>
                        <a:t>Curaguay</a:t>
                      </a:r>
                      <a:endParaRPr lang="en-US" dirty="0"/>
                    </a:p>
                  </a:txBody>
                  <a:tcPr/>
                </a:tc>
                <a:tc>
                  <a:txBody>
                    <a:bodyPr/>
                    <a:lstStyle/>
                    <a:p>
                      <a:pPr algn="ctr"/>
                      <a:r>
                        <a:rPr lang="en-US" dirty="0" smtClean="0"/>
                        <a:t>45,102</a:t>
                      </a:r>
                      <a:endParaRPr lang="en-US" dirty="0"/>
                    </a:p>
                  </a:txBody>
                  <a:tcPr/>
                </a:tc>
                <a:tc>
                  <a:txBody>
                    <a:bodyPr/>
                    <a:lstStyle/>
                    <a:p>
                      <a:pPr algn="ctr"/>
                      <a:r>
                        <a:rPr lang="en-US" dirty="0" smtClean="0"/>
                        <a:t>21.12%</a:t>
                      </a:r>
                      <a:endParaRPr lang="en-US" dirty="0"/>
                    </a:p>
                  </a:txBody>
                  <a:tcPr anchor="ctr"/>
                </a:tc>
                <a:tc>
                  <a:txBody>
                    <a:bodyPr/>
                    <a:lstStyle/>
                    <a:p>
                      <a:pPr algn="ctr"/>
                      <a:r>
                        <a:rPr lang="en-US" dirty="0" smtClean="0"/>
                        <a:t>10.56</a:t>
                      </a:r>
                      <a:endParaRPr lang="en-US" dirty="0"/>
                    </a:p>
                  </a:txBody>
                  <a:tcPr anchor="ctr"/>
                </a:tc>
                <a:tc>
                  <a:txBody>
                    <a:bodyPr/>
                    <a:lstStyle/>
                    <a:p>
                      <a:pPr algn="ctr"/>
                      <a:r>
                        <a:rPr lang="en-US" dirty="0" smtClean="0"/>
                        <a:t>10</a:t>
                      </a:r>
                      <a:endParaRPr lang="en-US" dirty="0"/>
                    </a:p>
                  </a:txBody>
                  <a:tcPr anchor="ctr"/>
                </a:tc>
                <a:tc>
                  <a:txBody>
                    <a:bodyPr/>
                    <a:lstStyle/>
                    <a:p>
                      <a:pPr algn="ctr"/>
                      <a:r>
                        <a:rPr lang="en-US" dirty="0" smtClean="0"/>
                        <a:t>2nd</a:t>
                      </a:r>
                      <a:endParaRPr lang="en-US" dirty="0"/>
                    </a:p>
                  </a:txBody>
                  <a:tcPr anchor="ctr"/>
                </a:tc>
                <a:tc>
                  <a:txBody>
                    <a:bodyPr/>
                    <a:lstStyle/>
                    <a:p>
                      <a:pPr algn="ctr"/>
                      <a:r>
                        <a:rPr lang="en-US" dirty="0" smtClean="0"/>
                        <a:t>11</a:t>
                      </a:r>
                      <a:endParaRPr lang="en-US" dirty="0"/>
                    </a:p>
                  </a:txBody>
                  <a:tcPr anchor="ctr"/>
                </a:tc>
              </a:tr>
              <a:tr h="370840">
                <a:tc>
                  <a:txBody>
                    <a:bodyPr/>
                    <a:lstStyle/>
                    <a:p>
                      <a:r>
                        <a:rPr lang="en-US" dirty="0" err="1" smtClean="0"/>
                        <a:t>Dennenberg</a:t>
                      </a:r>
                      <a:endParaRPr lang="en-US" dirty="0"/>
                    </a:p>
                  </a:txBody>
                  <a:tcPr/>
                </a:tc>
                <a:tc>
                  <a:txBody>
                    <a:bodyPr/>
                    <a:lstStyle/>
                    <a:p>
                      <a:pPr algn="ctr"/>
                      <a:r>
                        <a:rPr lang="en-US" dirty="0" smtClean="0"/>
                        <a:t>17,249</a:t>
                      </a:r>
                      <a:endParaRPr lang="en-US" dirty="0"/>
                    </a:p>
                  </a:txBody>
                  <a:tcPr/>
                </a:tc>
                <a:tc>
                  <a:txBody>
                    <a:bodyPr/>
                    <a:lstStyle/>
                    <a:p>
                      <a:pPr algn="ctr"/>
                      <a:r>
                        <a:rPr lang="en-US" dirty="0" smtClean="0"/>
                        <a:t>8.08%</a:t>
                      </a:r>
                      <a:endParaRPr lang="en-US" dirty="0"/>
                    </a:p>
                  </a:txBody>
                  <a:tcPr anchor="ctr"/>
                </a:tc>
                <a:tc>
                  <a:txBody>
                    <a:bodyPr/>
                    <a:lstStyle/>
                    <a:p>
                      <a:pPr algn="ctr"/>
                      <a:r>
                        <a:rPr lang="en-US" dirty="0" smtClean="0"/>
                        <a:t>4.04</a:t>
                      </a:r>
                      <a:endParaRPr lang="en-US" dirty="0"/>
                    </a:p>
                  </a:txBody>
                  <a:tcPr anchor="ctr"/>
                </a:tc>
                <a:tc>
                  <a:txBody>
                    <a:bodyPr/>
                    <a:lstStyle/>
                    <a:p>
                      <a:pPr algn="ctr"/>
                      <a:r>
                        <a:rPr lang="en-US" dirty="0" smtClean="0"/>
                        <a:t>4</a:t>
                      </a:r>
                      <a:endParaRPr lang="en-US" dirty="0"/>
                    </a:p>
                  </a:txBody>
                  <a:tcPr anchor="ctr"/>
                </a:tc>
                <a:tc>
                  <a:txBody>
                    <a:bodyPr/>
                    <a:lstStyle/>
                    <a:p>
                      <a:pPr algn="ctr"/>
                      <a:r>
                        <a:rPr lang="en-US" dirty="0" smtClean="0"/>
                        <a:t>4th</a:t>
                      </a:r>
                      <a:endParaRPr lang="en-US" dirty="0"/>
                    </a:p>
                  </a:txBody>
                  <a:tcPr anchor="ctr"/>
                </a:tc>
                <a:tc>
                  <a:txBody>
                    <a:bodyPr/>
                    <a:lstStyle/>
                    <a:p>
                      <a:pPr algn="ctr"/>
                      <a:r>
                        <a:rPr lang="en-US" dirty="0" smtClean="0"/>
                        <a:t>4</a:t>
                      </a:r>
                      <a:endParaRPr lang="en-US" dirty="0"/>
                    </a:p>
                  </a:txBody>
                  <a:tcPr anchor="ctr"/>
                </a:tc>
              </a:tr>
              <a:tr h="370840">
                <a:tc>
                  <a:txBody>
                    <a:bodyPr/>
                    <a:lstStyle/>
                    <a:p>
                      <a:r>
                        <a:rPr lang="en-US" b="1" dirty="0" smtClean="0"/>
                        <a:t>Total</a:t>
                      </a:r>
                      <a:endParaRPr lang="en-US" b="1" dirty="0"/>
                    </a:p>
                  </a:txBody>
                  <a:tcPr/>
                </a:tc>
                <a:tc>
                  <a:txBody>
                    <a:bodyPr/>
                    <a:lstStyle/>
                    <a:p>
                      <a:pPr algn="ctr"/>
                      <a:r>
                        <a:rPr lang="en-US" b="1" dirty="0" smtClean="0"/>
                        <a:t>213,566</a:t>
                      </a:r>
                      <a:endParaRPr lang="en-US" b="1" dirty="0"/>
                    </a:p>
                  </a:txBody>
                  <a:tcPr/>
                </a:tc>
                <a:tc>
                  <a:txBody>
                    <a:bodyPr/>
                    <a:lstStyle/>
                    <a:p>
                      <a:pPr algn="ctr"/>
                      <a:r>
                        <a:rPr lang="en-US" b="1" dirty="0" smtClean="0"/>
                        <a:t>100%</a:t>
                      </a:r>
                      <a:endParaRPr lang="en-US" b="1" dirty="0"/>
                    </a:p>
                  </a:txBody>
                  <a:tcPr anchor="ctr"/>
                </a:tc>
                <a:tc>
                  <a:txBody>
                    <a:bodyPr/>
                    <a:lstStyle/>
                    <a:p>
                      <a:pPr algn="ctr"/>
                      <a:r>
                        <a:rPr lang="en-US" b="1" dirty="0" smtClean="0"/>
                        <a:t>50</a:t>
                      </a:r>
                      <a:endParaRPr lang="en-US" b="1" dirty="0"/>
                    </a:p>
                  </a:txBody>
                  <a:tcPr anchor="ctr"/>
                </a:tc>
                <a:tc>
                  <a:txBody>
                    <a:bodyPr/>
                    <a:lstStyle/>
                    <a:p>
                      <a:pPr algn="ctr"/>
                      <a:r>
                        <a:rPr lang="en-US" b="1" dirty="0" smtClean="0"/>
                        <a:t>48</a:t>
                      </a:r>
                      <a:endParaRPr lang="en-US" b="1" dirty="0"/>
                    </a:p>
                  </a:txBody>
                  <a:tcPr anchor="ctr"/>
                </a:tc>
                <a:tc>
                  <a:txBody>
                    <a:bodyPr/>
                    <a:lstStyle/>
                    <a:p>
                      <a:pPr algn="ctr"/>
                      <a:endParaRPr lang="en-US" b="1" dirty="0"/>
                    </a:p>
                  </a:txBody>
                  <a:tcPr anchor="ctr"/>
                </a:tc>
                <a:tc>
                  <a:txBody>
                    <a:bodyPr/>
                    <a:lstStyle/>
                    <a:p>
                      <a:pPr algn="ctr"/>
                      <a:r>
                        <a:rPr lang="en-US" b="1" dirty="0" smtClean="0">
                          <a:solidFill>
                            <a:srgbClr val="00B050"/>
                          </a:solidFill>
                        </a:rPr>
                        <a:t>50</a:t>
                      </a:r>
                      <a:endParaRPr lang="en-US" b="1" dirty="0">
                        <a:solidFill>
                          <a:srgbClr val="00B050"/>
                        </a:solidFill>
                      </a:endParaRPr>
                    </a:p>
                  </a:txBody>
                  <a:tcPr anchor="ct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Quota Rule</a:t>
            </a:r>
            <a:endParaRPr lang="en-US" dirty="0"/>
          </a:p>
        </p:txBody>
      </p:sp>
      <p:sp>
        <p:nvSpPr>
          <p:cNvPr id="3" name="Content Placeholder 2"/>
          <p:cNvSpPr>
            <a:spLocks noGrp="1"/>
          </p:cNvSpPr>
          <p:nvPr>
            <p:ph idx="1"/>
          </p:nvPr>
        </p:nvSpPr>
        <p:spPr/>
        <p:txBody>
          <a:bodyPr/>
          <a:lstStyle/>
          <a:p>
            <a:r>
              <a:rPr lang="en-US" dirty="0" smtClean="0"/>
              <a:t>Notice that </a:t>
            </a:r>
            <a:r>
              <a:rPr lang="en-US" dirty="0" err="1" smtClean="0"/>
              <a:t>Bretonnia</a:t>
            </a:r>
            <a:r>
              <a:rPr lang="en-US" dirty="0" smtClean="0"/>
              <a:t> and </a:t>
            </a:r>
            <a:r>
              <a:rPr lang="en-US" dirty="0" err="1" smtClean="0"/>
              <a:t>Curaguay</a:t>
            </a:r>
            <a:r>
              <a:rPr lang="en-US" dirty="0" smtClean="0"/>
              <a:t> received their fair shares rounded up (their </a:t>
            </a:r>
            <a:r>
              <a:rPr lang="en-US" b="1" dirty="0" smtClean="0"/>
              <a:t>upper quota</a:t>
            </a:r>
            <a:r>
              <a:rPr lang="en-US" dirty="0" smtClean="0"/>
              <a:t>)</a:t>
            </a:r>
            <a:endParaRPr lang="en-US" dirty="0"/>
          </a:p>
        </p:txBody>
      </p:sp>
      <p:graphicFrame>
        <p:nvGraphicFramePr>
          <p:cNvPr id="4" name="Table 3"/>
          <p:cNvGraphicFramePr>
            <a:graphicFrameLocks noGrp="1"/>
          </p:cNvGraphicFramePr>
          <p:nvPr/>
        </p:nvGraphicFramePr>
        <p:xfrm>
          <a:off x="228597" y="3581400"/>
          <a:ext cx="868680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c>
                  <a:txBody>
                    <a:bodyPr/>
                    <a:lstStyle/>
                    <a:p>
                      <a:pPr algn="ctr"/>
                      <a:r>
                        <a:rPr lang="en-US" dirty="0" smtClean="0"/>
                        <a:t>Priority</a:t>
                      </a:r>
                      <a:endParaRPr lang="en-US" dirty="0"/>
                    </a:p>
                  </a:txBody>
                  <a:tcPr anchor="ctr"/>
                </a:tc>
                <a:tc>
                  <a:txBody>
                    <a:bodyPr/>
                    <a:lstStyle/>
                    <a:p>
                      <a:pPr algn="ctr"/>
                      <a:r>
                        <a:rPr lang="en-US" dirty="0" smtClean="0"/>
                        <a:t>Seats</a:t>
                      </a:r>
                      <a:endParaRPr lang="en-US" dirty="0"/>
                    </a:p>
                  </a:txBody>
                  <a:tcPr anchor="ctr"/>
                </a:tc>
              </a:tr>
              <a:tr h="370840">
                <a:tc>
                  <a:txBody>
                    <a:bodyPr/>
                    <a:lstStyle/>
                    <a:p>
                      <a:r>
                        <a:rPr lang="en-US" dirty="0" err="1" smtClean="0"/>
                        <a:t>Angria</a:t>
                      </a:r>
                      <a:endParaRPr lang="en-US" dirty="0"/>
                    </a:p>
                  </a:txBody>
                  <a:tcPr/>
                </a:tc>
                <a:tc>
                  <a:txBody>
                    <a:bodyPr/>
                    <a:lstStyle/>
                    <a:p>
                      <a:pPr algn="ctr"/>
                      <a:r>
                        <a:rPr lang="en-US" dirty="0" smtClean="0"/>
                        <a:t>83,424</a:t>
                      </a:r>
                      <a:endParaRPr lang="en-US" dirty="0"/>
                    </a:p>
                  </a:txBody>
                  <a:tcPr/>
                </a:tc>
                <a:tc>
                  <a:txBody>
                    <a:bodyPr/>
                    <a:lstStyle/>
                    <a:p>
                      <a:pPr algn="ctr"/>
                      <a:r>
                        <a:rPr lang="en-US" dirty="0" smtClean="0"/>
                        <a:t>39.06%</a:t>
                      </a:r>
                      <a:endParaRPr lang="en-US" dirty="0"/>
                    </a:p>
                  </a:txBody>
                  <a:tcPr anchor="ctr"/>
                </a:tc>
                <a:tc>
                  <a:txBody>
                    <a:bodyPr/>
                    <a:lstStyle/>
                    <a:p>
                      <a:pPr algn="ctr"/>
                      <a:r>
                        <a:rPr lang="en-US" dirty="0" smtClean="0"/>
                        <a:t>19.53</a:t>
                      </a:r>
                      <a:endParaRPr lang="en-US" dirty="0"/>
                    </a:p>
                  </a:txBody>
                  <a:tcPr anchor="ctr"/>
                </a:tc>
                <a:tc>
                  <a:txBody>
                    <a:bodyPr/>
                    <a:lstStyle/>
                    <a:p>
                      <a:pPr algn="ctr"/>
                      <a:r>
                        <a:rPr lang="en-US" dirty="0" smtClean="0"/>
                        <a:t>19</a:t>
                      </a:r>
                      <a:endParaRPr lang="en-US" dirty="0"/>
                    </a:p>
                  </a:txBody>
                  <a:tcPr anchor="ctr"/>
                </a:tc>
                <a:tc>
                  <a:txBody>
                    <a:bodyPr/>
                    <a:lstStyle/>
                    <a:p>
                      <a:pPr algn="ctr"/>
                      <a:r>
                        <a:rPr lang="en-US" dirty="0" smtClean="0"/>
                        <a:t>3rd</a:t>
                      </a:r>
                      <a:endParaRPr lang="en-US" dirty="0"/>
                    </a:p>
                  </a:txBody>
                  <a:tcPr anchor="ctr"/>
                </a:tc>
                <a:tc>
                  <a:txBody>
                    <a:bodyPr/>
                    <a:lstStyle/>
                    <a:p>
                      <a:pPr algn="ctr"/>
                      <a:r>
                        <a:rPr lang="en-US" dirty="0" smtClean="0"/>
                        <a:t>19</a:t>
                      </a:r>
                      <a:endParaRPr lang="en-US" dirty="0"/>
                    </a:p>
                  </a:txBody>
                  <a:tcPr anchor="ctr"/>
                </a:tc>
              </a:tr>
              <a:tr h="370840">
                <a:tc>
                  <a:txBody>
                    <a:bodyPr/>
                    <a:lstStyle/>
                    <a:p>
                      <a:r>
                        <a:rPr lang="en-US" dirty="0" err="1" smtClean="0"/>
                        <a:t>Bretonnia</a:t>
                      </a:r>
                      <a:endParaRPr lang="en-US" dirty="0"/>
                    </a:p>
                  </a:txBody>
                  <a:tcPr/>
                </a:tc>
                <a:tc>
                  <a:txBody>
                    <a:bodyPr/>
                    <a:lstStyle/>
                    <a:p>
                      <a:pPr algn="ctr"/>
                      <a:r>
                        <a:rPr lang="en-US" dirty="0" smtClean="0"/>
                        <a:t>67,791</a:t>
                      </a:r>
                      <a:endParaRPr lang="en-US" dirty="0"/>
                    </a:p>
                  </a:txBody>
                  <a:tcPr/>
                </a:tc>
                <a:tc>
                  <a:txBody>
                    <a:bodyPr/>
                    <a:lstStyle/>
                    <a:p>
                      <a:pPr algn="ctr"/>
                      <a:r>
                        <a:rPr lang="en-US" dirty="0" smtClean="0"/>
                        <a:t>31.74%</a:t>
                      </a:r>
                      <a:endParaRPr lang="en-US" dirty="0"/>
                    </a:p>
                  </a:txBody>
                  <a:tcPr anchor="ctr"/>
                </a:tc>
                <a:tc>
                  <a:txBody>
                    <a:bodyPr/>
                    <a:lstStyle/>
                    <a:p>
                      <a:pPr algn="ctr"/>
                      <a:r>
                        <a:rPr lang="en-US" dirty="0" smtClean="0"/>
                        <a:t>15.87</a:t>
                      </a:r>
                      <a:endParaRPr lang="en-US" dirty="0"/>
                    </a:p>
                  </a:txBody>
                  <a:tcPr anchor="ctr"/>
                </a:tc>
                <a:tc>
                  <a:txBody>
                    <a:bodyPr/>
                    <a:lstStyle/>
                    <a:p>
                      <a:pPr algn="ctr"/>
                      <a:r>
                        <a:rPr lang="en-US" dirty="0" smtClean="0"/>
                        <a:t>15</a:t>
                      </a:r>
                      <a:endParaRPr lang="en-US" dirty="0"/>
                    </a:p>
                  </a:txBody>
                  <a:tcPr anchor="ctr"/>
                </a:tc>
                <a:tc>
                  <a:txBody>
                    <a:bodyPr/>
                    <a:lstStyle/>
                    <a:p>
                      <a:pPr algn="ctr"/>
                      <a:r>
                        <a:rPr lang="en-US" dirty="0" smtClean="0"/>
                        <a:t>1st</a:t>
                      </a:r>
                      <a:endParaRPr lang="en-US" dirty="0"/>
                    </a:p>
                  </a:txBody>
                  <a:tcPr anchor="ctr"/>
                </a:tc>
                <a:tc>
                  <a:txBody>
                    <a:bodyPr/>
                    <a:lstStyle/>
                    <a:p>
                      <a:pPr algn="ctr"/>
                      <a:r>
                        <a:rPr lang="en-US" dirty="0" smtClean="0"/>
                        <a:t>16</a:t>
                      </a:r>
                      <a:endParaRPr lang="en-US" dirty="0"/>
                    </a:p>
                  </a:txBody>
                  <a:tcPr anchor="ctr"/>
                </a:tc>
              </a:tr>
              <a:tr h="370840">
                <a:tc>
                  <a:txBody>
                    <a:bodyPr/>
                    <a:lstStyle/>
                    <a:p>
                      <a:r>
                        <a:rPr lang="en-US" dirty="0" err="1" smtClean="0"/>
                        <a:t>Curaguay</a:t>
                      </a:r>
                      <a:endParaRPr lang="en-US" dirty="0"/>
                    </a:p>
                  </a:txBody>
                  <a:tcPr/>
                </a:tc>
                <a:tc>
                  <a:txBody>
                    <a:bodyPr/>
                    <a:lstStyle/>
                    <a:p>
                      <a:pPr algn="ctr"/>
                      <a:r>
                        <a:rPr lang="en-US" dirty="0" smtClean="0"/>
                        <a:t>45,102</a:t>
                      </a:r>
                      <a:endParaRPr lang="en-US" dirty="0"/>
                    </a:p>
                  </a:txBody>
                  <a:tcPr/>
                </a:tc>
                <a:tc>
                  <a:txBody>
                    <a:bodyPr/>
                    <a:lstStyle/>
                    <a:p>
                      <a:pPr algn="ctr"/>
                      <a:r>
                        <a:rPr lang="en-US" dirty="0" smtClean="0"/>
                        <a:t>21.12%</a:t>
                      </a:r>
                      <a:endParaRPr lang="en-US" dirty="0"/>
                    </a:p>
                  </a:txBody>
                  <a:tcPr anchor="ctr"/>
                </a:tc>
                <a:tc>
                  <a:txBody>
                    <a:bodyPr/>
                    <a:lstStyle/>
                    <a:p>
                      <a:pPr algn="ctr"/>
                      <a:r>
                        <a:rPr lang="en-US" dirty="0" smtClean="0"/>
                        <a:t>10.56</a:t>
                      </a:r>
                      <a:endParaRPr lang="en-US" dirty="0"/>
                    </a:p>
                  </a:txBody>
                  <a:tcPr anchor="ctr"/>
                </a:tc>
                <a:tc>
                  <a:txBody>
                    <a:bodyPr/>
                    <a:lstStyle/>
                    <a:p>
                      <a:pPr algn="ctr"/>
                      <a:r>
                        <a:rPr lang="en-US" dirty="0" smtClean="0"/>
                        <a:t>10</a:t>
                      </a:r>
                      <a:endParaRPr lang="en-US" dirty="0"/>
                    </a:p>
                  </a:txBody>
                  <a:tcPr anchor="ctr"/>
                </a:tc>
                <a:tc>
                  <a:txBody>
                    <a:bodyPr/>
                    <a:lstStyle/>
                    <a:p>
                      <a:pPr algn="ctr"/>
                      <a:r>
                        <a:rPr lang="en-US" dirty="0" smtClean="0"/>
                        <a:t>2nd</a:t>
                      </a:r>
                      <a:endParaRPr lang="en-US" dirty="0"/>
                    </a:p>
                  </a:txBody>
                  <a:tcPr anchor="ctr"/>
                </a:tc>
                <a:tc>
                  <a:txBody>
                    <a:bodyPr/>
                    <a:lstStyle/>
                    <a:p>
                      <a:pPr algn="ctr"/>
                      <a:r>
                        <a:rPr lang="en-US" dirty="0" smtClean="0"/>
                        <a:t>11</a:t>
                      </a:r>
                      <a:endParaRPr lang="en-US" dirty="0"/>
                    </a:p>
                  </a:txBody>
                  <a:tcPr anchor="ctr"/>
                </a:tc>
              </a:tr>
              <a:tr h="370840">
                <a:tc>
                  <a:txBody>
                    <a:bodyPr/>
                    <a:lstStyle/>
                    <a:p>
                      <a:r>
                        <a:rPr lang="en-US" dirty="0" err="1" smtClean="0"/>
                        <a:t>Dennenberg</a:t>
                      </a:r>
                      <a:endParaRPr lang="en-US" dirty="0"/>
                    </a:p>
                  </a:txBody>
                  <a:tcPr/>
                </a:tc>
                <a:tc>
                  <a:txBody>
                    <a:bodyPr/>
                    <a:lstStyle/>
                    <a:p>
                      <a:pPr algn="ctr"/>
                      <a:r>
                        <a:rPr lang="en-US" dirty="0" smtClean="0"/>
                        <a:t>17,249</a:t>
                      </a:r>
                      <a:endParaRPr lang="en-US" dirty="0"/>
                    </a:p>
                  </a:txBody>
                  <a:tcPr/>
                </a:tc>
                <a:tc>
                  <a:txBody>
                    <a:bodyPr/>
                    <a:lstStyle/>
                    <a:p>
                      <a:pPr algn="ctr"/>
                      <a:r>
                        <a:rPr lang="en-US" dirty="0" smtClean="0"/>
                        <a:t>8.08%</a:t>
                      </a:r>
                      <a:endParaRPr lang="en-US" dirty="0"/>
                    </a:p>
                  </a:txBody>
                  <a:tcPr anchor="ctr"/>
                </a:tc>
                <a:tc>
                  <a:txBody>
                    <a:bodyPr/>
                    <a:lstStyle/>
                    <a:p>
                      <a:pPr algn="ctr"/>
                      <a:r>
                        <a:rPr lang="en-US" dirty="0" smtClean="0"/>
                        <a:t>4.04</a:t>
                      </a:r>
                      <a:endParaRPr lang="en-US" dirty="0"/>
                    </a:p>
                  </a:txBody>
                  <a:tcPr anchor="ctr"/>
                </a:tc>
                <a:tc>
                  <a:txBody>
                    <a:bodyPr/>
                    <a:lstStyle/>
                    <a:p>
                      <a:pPr algn="ctr"/>
                      <a:r>
                        <a:rPr lang="en-US" dirty="0" smtClean="0"/>
                        <a:t>4</a:t>
                      </a:r>
                      <a:endParaRPr lang="en-US" dirty="0"/>
                    </a:p>
                  </a:txBody>
                  <a:tcPr anchor="ctr"/>
                </a:tc>
                <a:tc>
                  <a:txBody>
                    <a:bodyPr/>
                    <a:lstStyle/>
                    <a:p>
                      <a:pPr algn="ctr"/>
                      <a:r>
                        <a:rPr lang="en-US" dirty="0" smtClean="0"/>
                        <a:t>4th</a:t>
                      </a:r>
                      <a:endParaRPr lang="en-US" dirty="0"/>
                    </a:p>
                  </a:txBody>
                  <a:tcPr anchor="ctr"/>
                </a:tc>
                <a:tc>
                  <a:txBody>
                    <a:bodyPr/>
                    <a:lstStyle/>
                    <a:p>
                      <a:pPr algn="ctr"/>
                      <a:r>
                        <a:rPr lang="en-US" dirty="0" smtClean="0"/>
                        <a:t>4</a:t>
                      </a:r>
                      <a:endParaRPr lang="en-US" dirty="0"/>
                    </a:p>
                  </a:txBody>
                  <a:tcPr anchor="ctr"/>
                </a:tc>
              </a:tr>
              <a:tr h="370840">
                <a:tc>
                  <a:txBody>
                    <a:bodyPr/>
                    <a:lstStyle/>
                    <a:p>
                      <a:r>
                        <a:rPr lang="en-US" b="1" dirty="0" smtClean="0"/>
                        <a:t>Total</a:t>
                      </a:r>
                      <a:endParaRPr lang="en-US" b="1" dirty="0"/>
                    </a:p>
                  </a:txBody>
                  <a:tcPr/>
                </a:tc>
                <a:tc>
                  <a:txBody>
                    <a:bodyPr/>
                    <a:lstStyle/>
                    <a:p>
                      <a:pPr algn="ctr"/>
                      <a:r>
                        <a:rPr lang="en-US" b="1" dirty="0" smtClean="0"/>
                        <a:t>213,566</a:t>
                      </a:r>
                      <a:endParaRPr lang="en-US" b="1" dirty="0"/>
                    </a:p>
                  </a:txBody>
                  <a:tcPr/>
                </a:tc>
                <a:tc>
                  <a:txBody>
                    <a:bodyPr/>
                    <a:lstStyle/>
                    <a:p>
                      <a:pPr algn="ctr"/>
                      <a:r>
                        <a:rPr lang="en-US" b="1" dirty="0" smtClean="0"/>
                        <a:t>100%</a:t>
                      </a:r>
                      <a:endParaRPr lang="en-US" b="1" dirty="0"/>
                    </a:p>
                  </a:txBody>
                  <a:tcPr anchor="ctr"/>
                </a:tc>
                <a:tc>
                  <a:txBody>
                    <a:bodyPr/>
                    <a:lstStyle/>
                    <a:p>
                      <a:pPr algn="ctr"/>
                      <a:r>
                        <a:rPr lang="en-US" b="1" dirty="0" smtClean="0"/>
                        <a:t>50</a:t>
                      </a:r>
                      <a:endParaRPr lang="en-US" b="1" dirty="0"/>
                    </a:p>
                  </a:txBody>
                  <a:tcPr anchor="ctr"/>
                </a:tc>
                <a:tc>
                  <a:txBody>
                    <a:bodyPr/>
                    <a:lstStyle/>
                    <a:p>
                      <a:pPr algn="ctr"/>
                      <a:r>
                        <a:rPr lang="en-US" b="1" dirty="0" smtClean="0"/>
                        <a:t>48</a:t>
                      </a:r>
                      <a:endParaRPr lang="en-US" b="1" dirty="0"/>
                    </a:p>
                  </a:txBody>
                  <a:tcPr anchor="ctr"/>
                </a:tc>
                <a:tc>
                  <a:txBody>
                    <a:bodyPr/>
                    <a:lstStyle/>
                    <a:p>
                      <a:pPr algn="ctr"/>
                      <a:endParaRPr lang="en-US" b="1" dirty="0"/>
                    </a:p>
                  </a:txBody>
                  <a:tcPr anchor="ctr"/>
                </a:tc>
                <a:tc>
                  <a:txBody>
                    <a:bodyPr/>
                    <a:lstStyle/>
                    <a:p>
                      <a:pPr algn="ctr"/>
                      <a:r>
                        <a:rPr lang="en-US" b="1" dirty="0" smtClean="0">
                          <a:solidFill>
                            <a:srgbClr val="00B050"/>
                          </a:solidFill>
                        </a:rPr>
                        <a:t>50</a:t>
                      </a:r>
                      <a:endParaRPr lang="en-US" b="1" dirty="0">
                        <a:solidFill>
                          <a:srgbClr val="00B050"/>
                        </a:solidFill>
                      </a:endParaRPr>
                    </a:p>
                  </a:txBody>
                  <a:tcPr anchor="ct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Quota Rule</a:t>
            </a:r>
            <a:endParaRPr lang="en-US" dirty="0"/>
          </a:p>
        </p:txBody>
      </p:sp>
      <p:sp>
        <p:nvSpPr>
          <p:cNvPr id="3" name="Content Placeholder 2"/>
          <p:cNvSpPr>
            <a:spLocks noGrp="1"/>
          </p:cNvSpPr>
          <p:nvPr>
            <p:ph idx="1"/>
          </p:nvPr>
        </p:nvSpPr>
        <p:spPr/>
        <p:txBody>
          <a:bodyPr/>
          <a:lstStyle/>
          <a:p>
            <a:r>
              <a:rPr lang="en-US" dirty="0" smtClean="0"/>
              <a:t>With Hamilton’s method, each state will always receive either their lower quota or their upper quota: this is the </a:t>
            </a:r>
            <a:r>
              <a:rPr lang="en-US" b="1" dirty="0" smtClean="0"/>
              <a:t>quota rule</a:t>
            </a:r>
            <a:endParaRPr lang="en-US" dirty="0" smtClean="0"/>
          </a:p>
          <a:p>
            <a:endParaRPr lang="en-US" dirty="0" smtClean="0"/>
          </a:p>
          <a:p>
            <a:r>
              <a:rPr lang="en-US" dirty="0" smtClean="0"/>
              <a:t>If a state is apportioned a number of states that is either above its upper quota or below its lower quota, then that is a </a:t>
            </a:r>
            <a:r>
              <a:rPr lang="en-US" b="1" dirty="0" smtClean="0"/>
              <a:t>quota rule violation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Apportionment</a:t>
            </a:r>
            <a:endParaRPr lang="en-US" dirty="0"/>
          </a:p>
        </p:txBody>
      </p:sp>
      <p:sp>
        <p:nvSpPr>
          <p:cNvPr id="3" name="Content Placeholder 2"/>
          <p:cNvSpPr>
            <a:spLocks noGrp="1"/>
          </p:cNvSpPr>
          <p:nvPr>
            <p:ph idx="1"/>
          </p:nvPr>
        </p:nvSpPr>
        <p:spPr/>
        <p:txBody>
          <a:bodyPr/>
          <a:lstStyle/>
          <a:p>
            <a:r>
              <a:rPr lang="en-US" dirty="0" smtClean="0"/>
              <a:t>The process by which seats are assigned based on population is called apportionment</a:t>
            </a:r>
          </a:p>
          <a:p>
            <a:endParaRPr lang="en-US" dirty="0" smtClean="0"/>
          </a:p>
          <a:p>
            <a:r>
              <a:rPr lang="en-US" dirty="0" smtClean="0"/>
              <a:t>The number of seats each state gets is also called that state’s </a:t>
            </a:r>
            <a:r>
              <a:rPr lang="en-US" b="1" dirty="0" smtClean="0"/>
              <a:t>apportionment</a:t>
            </a:r>
            <a:endParaRPr lang="en-US"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Try It</a:t>
            </a:r>
            <a:endParaRPr lang="en-US" dirty="0"/>
          </a:p>
        </p:txBody>
      </p:sp>
      <p:sp>
        <p:nvSpPr>
          <p:cNvPr id="3" name="Content Placeholder 2"/>
          <p:cNvSpPr>
            <a:spLocks noGrp="1"/>
          </p:cNvSpPr>
          <p:nvPr>
            <p:ph idx="1"/>
          </p:nvPr>
        </p:nvSpPr>
        <p:spPr/>
        <p:txBody>
          <a:bodyPr/>
          <a:lstStyle/>
          <a:p>
            <a:r>
              <a:rPr lang="en-US" dirty="0" smtClean="0"/>
              <a:t>Use Hamilton’s Method to assign 60 seats to the following states</a:t>
            </a:r>
          </a:p>
          <a:p>
            <a:endParaRPr lang="en-US" dirty="0" smtClean="0"/>
          </a:p>
          <a:p>
            <a:r>
              <a:rPr lang="en-US" dirty="0" smtClean="0"/>
              <a:t>State A has population 4,105</a:t>
            </a:r>
          </a:p>
          <a:p>
            <a:r>
              <a:rPr lang="en-US" dirty="0" smtClean="0"/>
              <a:t>State B has population 5,376</a:t>
            </a:r>
          </a:p>
          <a:p>
            <a:r>
              <a:rPr lang="en-US" dirty="0" smtClean="0"/>
              <a:t>State C has population 2,629</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Try It</a:t>
            </a:r>
            <a:endParaRPr lang="en-US" dirty="0"/>
          </a:p>
        </p:txBody>
      </p:sp>
      <p:sp>
        <p:nvSpPr>
          <p:cNvPr id="3" name="Content Placeholder 2"/>
          <p:cNvSpPr>
            <a:spLocks noGrp="1"/>
          </p:cNvSpPr>
          <p:nvPr>
            <p:ph idx="1"/>
          </p:nvPr>
        </p:nvSpPr>
        <p:spPr/>
        <p:txBody>
          <a:bodyPr/>
          <a:lstStyle/>
          <a:p>
            <a:r>
              <a:rPr lang="en-US" dirty="0" smtClean="0"/>
              <a:t>Here is the solution</a:t>
            </a:r>
          </a:p>
          <a:p>
            <a:endParaRPr lang="en-US" dirty="0" smtClean="0"/>
          </a:p>
        </p:txBody>
      </p:sp>
      <p:graphicFrame>
        <p:nvGraphicFramePr>
          <p:cNvPr id="4" name="Table 3"/>
          <p:cNvGraphicFramePr>
            <a:graphicFrameLocks noGrp="1"/>
          </p:cNvGraphicFramePr>
          <p:nvPr/>
        </p:nvGraphicFramePr>
        <p:xfrm>
          <a:off x="228597" y="2597727"/>
          <a:ext cx="8686803" cy="2123440"/>
        </p:xfrm>
        <a:graphic>
          <a:graphicData uri="http://schemas.openxmlformats.org/drawingml/2006/table">
            <a:tbl>
              <a:tblPr firstRow="1" bandRow="1">
                <a:tableStyleId>{5C22544A-7EE6-4342-B048-85BDC9FD1C3A}</a:tableStyleId>
              </a:tblPr>
              <a:tblGrid>
                <a:gridCol w="1524003"/>
                <a:gridCol w="1371600"/>
                <a:gridCol w="1158240"/>
                <a:gridCol w="1158240"/>
                <a:gridCol w="1158240"/>
                <a:gridCol w="1158240"/>
                <a:gridCol w="1158240"/>
              </a:tblGrid>
              <a:tr h="370840">
                <a:tc>
                  <a:txBody>
                    <a:bodyPr/>
                    <a:lstStyle/>
                    <a:p>
                      <a:pPr algn="ctr"/>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c>
                  <a:txBody>
                    <a:bodyPr/>
                    <a:lstStyle/>
                    <a:p>
                      <a:pPr algn="ctr"/>
                      <a:r>
                        <a:rPr lang="en-US" dirty="0" smtClean="0"/>
                        <a:t>Priority</a:t>
                      </a:r>
                      <a:endParaRPr lang="en-US" dirty="0"/>
                    </a:p>
                  </a:txBody>
                  <a:tcPr anchor="ctr"/>
                </a:tc>
                <a:tc>
                  <a:txBody>
                    <a:bodyPr/>
                    <a:lstStyle/>
                    <a:p>
                      <a:pPr algn="ctr"/>
                      <a:r>
                        <a:rPr lang="en-US" dirty="0" smtClean="0"/>
                        <a:t>Seats</a:t>
                      </a:r>
                      <a:endParaRPr lang="en-US" dirty="0"/>
                    </a:p>
                  </a:txBody>
                  <a:tcPr anchor="ctr"/>
                </a:tc>
              </a:tr>
              <a:tr h="370840">
                <a:tc>
                  <a:txBody>
                    <a:bodyPr/>
                    <a:lstStyle/>
                    <a:p>
                      <a:pPr algn="ctr"/>
                      <a:r>
                        <a:rPr lang="en-US" dirty="0" smtClean="0"/>
                        <a:t>A</a:t>
                      </a:r>
                      <a:endParaRPr lang="en-US" dirty="0"/>
                    </a:p>
                  </a:txBody>
                  <a:tcPr/>
                </a:tc>
                <a:tc>
                  <a:txBody>
                    <a:bodyPr/>
                    <a:lstStyle/>
                    <a:p>
                      <a:pPr algn="ctr"/>
                      <a:r>
                        <a:rPr lang="en-US" dirty="0" smtClean="0"/>
                        <a:t>4,105</a:t>
                      </a:r>
                      <a:endParaRPr lang="en-US" dirty="0"/>
                    </a:p>
                  </a:txBody>
                  <a:tcPr/>
                </a:tc>
                <a:tc>
                  <a:txBody>
                    <a:bodyPr/>
                    <a:lstStyle/>
                    <a:p>
                      <a:pPr algn="ctr"/>
                      <a:r>
                        <a:rPr lang="en-US" dirty="0" smtClean="0"/>
                        <a:t>33.90%</a:t>
                      </a:r>
                      <a:endParaRPr lang="en-US" dirty="0"/>
                    </a:p>
                  </a:txBody>
                  <a:tcPr anchor="ctr"/>
                </a:tc>
                <a:tc>
                  <a:txBody>
                    <a:bodyPr/>
                    <a:lstStyle/>
                    <a:p>
                      <a:pPr algn="ctr"/>
                      <a:r>
                        <a:rPr lang="en-US" dirty="0" smtClean="0"/>
                        <a:t>20.34</a:t>
                      </a:r>
                      <a:endParaRPr lang="en-US" dirty="0"/>
                    </a:p>
                  </a:txBody>
                  <a:tcPr anchor="ctr"/>
                </a:tc>
                <a:tc>
                  <a:txBody>
                    <a:bodyPr/>
                    <a:lstStyle/>
                    <a:p>
                      <a:pPr algn="ctr"/>
                      <a:r>
                        <a:rPr lang="en-US" dirty="0" smtClean="0"/>
                        <a:t>20</a:t>
                      </a:r>
                      <a:endParaRPr lang="en-US" dirty="0"/>
                    </a:p>
                  </a:txBody>
                  <a:tcPr anchor="ctr"/>
                </a:tc>
                <a:tc>
                  <a:txBody>
                    <a:bodyPr/>
                    <a:lstStyle/>
                    <a:p>
                      <a:pPr algn="ctr"/>
                      <a:r>
                        <a:rPr lang="en-US" dirty="0" smtClean="0"/>
                        <a:t>2</a:t>
                      </a:r>
                      <a:r>
                        <a:rPr lang="en-US" baseline="30000" dirty="0" smtClean="0"/>
                        <a:t>nd</a:t>
                      </a:r>
                      <a:endParaRPr lang="en-US" dirty="0"/>
                    </a:p>
                  </a:txBody>
                  <a:tcPr anchor="ctr"/>
                </a:tc>
                <a:tc>
                  <a:txBody>
                    <a:bodyPr/>
                    <a:lstStyle/>
                    <a:p>
                      <a:pPr algn="ctr"/>
                      <a:r>
                        <a:rPr lang="en-US" dirty="0" smtClean="0"/>
                        <a:t>20</a:t>
                      </a:r>
                      <a:endParaRPr lang="en-US" dirty="0"/>
                    </a:p>
                  </a:txBody>
                  <a:tcPr anchor="ctr"/>
                </a:tc>
              </a:tr>
              <a:tr h="370840">
                <a:tc>
                  <a:txBody>
                    <a:bodyPr/>
                    <a:lstStyle/>
                    <a:p>
                      <a:pPr algn="ctr"/>
                      <a:r>
                        <a:rPr lang="en-US" dirty="0" smtClean="0"/>
                        <a:t>B</a:t>
                      </a:r>
                      <a:endParaRPr lang="en-US" dirty="0"/>
                    </a:p>
                  </a:txBody>
                  <a:tcPr/>
                </a:tc>
                <a:tc>
                  <a:txBody>
                    <a:bodyPr/>
                    <a:lstStyle/>
                    <a:p>
                      <a:pPr algn="ctr"/>
                      <a:r>
                        <a:rPr lang="en-US" dirty="0" smtClean="0"/>
                        <a:t>5,376</a:t>
                      </a:r>
                      <a:endParaRPr lang="en-US" dirty="0"/>
                    </a:p>
                  </a:txBody>
                  <a:tcPr/>
                </a:tc>
                <a:tc>
                  <a:txBody>
                    <a:bodyPr/>
                    <a:lstStyle/>
                    <a:p>
                      <a:pPr algn="ctr"/>
                      <a:r>
                        <a:rPr lang="en-US" dirty="0" smtClean="0"/>
                        <a:t>44.39%</a:t>
                      </a:r>
                      <a:endParaRPr lang="en-US" dirty="0"/>
                    </a:p>
                  </a:txBody>
                  <a:tcPr anchor="ctr"/>
                </a:tc>
                <a:tc>
                  <a:txBody>
                    <a:bodyPr/>
                    <a:lstStyle/>
                    <a:p>
                      <a:pPr algn="ctr"/>
                      <a:r>
                        <a:rPr lang="en-US" dirty="0" smtClean="0"/>
                        <a:t>26.64</a:t>
                      </a:r>
                      <a:endParaRPr lang="en-US" dirty="0"/>
                    </a:p>
                  </a:txBody>
                  <a:tcPr anchor="ctr"/>
                </a:tc>
                <a:tc>
                  <a:txBody>
                    <a:bodyPr/>
                    <a:lstStyle/>
                    <a:p>
                      <a:pPr algn="ctr"/>
                      <a:r>
                        <a:rPr lang="en-US" dirty="0" smtClean="0"/>
                        <a:t>26</a:t>
                      </a:r>
                      <a:endParaRPr lang="en-US" dirty="0"/>
                    </a:p>
                  </a:txBody>
                  <a:tcPr anchor="ctr"/>
                </a:tc>
                <a:tc>
                  <a:txBody>
                    <a:bodyPr/>
                    <a:lstStyle/>
                    <a:p>
                      <a:pPr algn="ctr"/>
                      <a:r>
                        <a:rPr lang="en-US" dirty="0" smtClean="0"/>
                        <a:t>1</a:t>
                      </a:r>
                      <a:r>
                        <a:rPr lang="en-US" baseline="30000" dirty="0" smtClean="0"/>
                        <a:t>st</a:t>
                      </a:r>
                      <a:endParaRPr lang="en-US" dirty="0"/>
                    </a:p>
                  </a:txBody>
                  <a:tcPr anchor="ctr"/>
                </a:tc>
                <a:tc>
                  <a:txBody>
                    <a:bodyPr/>
                    <a:lstStyle/>
                    <a:p>
                      <a:pPr algn="ctr"/>
                      <a:r>
                        <a:rPr lang="en-US" dirty="0" smtClean="0"/>
                        <a:t>27</a:t>
                      </a:r>
                      <a:endParaRPr lang="en-US" dirty="0"/>
                    </a:p>
                  </a:txBody>
                  <a:tcPr anchor="ctr"/>
                </a:tc>
              </a:tr>
              <a:tr h="370840">
                <a:tc>
                  <a:txBody>
                    <a:bodyPr/>
                    <a:lstStyle/>
                    <a:p>
                      <a:pPr algn="ctr"/>
                      <a:r>
                        <a:rPr lang="en-US" dirty="0" smtClean="0"/>
                        <a:t>C</a:t>
                      </a:r>
                      <a:endParaRPr lang="en-US" dirty="0"/>
                    </a:p>
                  </a:txBody>
                  <a:tcPr/>
                </a:tc>
                <a:tc>
                  <a:txBody>
                    <a:bodyPr/>
                    <a:lstStyle/>
                    <a:p>
                      <a:pPr algn="ctr"/>
                      <a:r>
                        <a:rPr lang="en-US" dirty="0" smtClean="0"/>
                        <a:t>2,629</a:t>
                      </a:r>
                      <a:endParaRPr lang="en-US" dirty="0"/>
                    </a:p>
                  </a:txBody>
                  <a:tcPr/>
                </a:tc>
                <a:tc>
                  <a:txBody>
                    <a:bodyPr/>
                    <a:lstStyle/>
                    <a:p>
                      <a:pPr algn="ctr"/>
                      <a:r>
                        <a:rPr lang="en-US" dirty="0" smtClean="0"/>
                        <a:t>21.71%</a:t>
                      </a:r>
                      <a:endParaRPr lang="en-US" dirty="0"/>
                    </a:p>
                  </a:txBody>
                  <a:tcPr anchor="ctr"/>
                </a:tc>
                <a:tc>
                  <a:txBody>
                    <a:bodyPr/>
                    <a:lstStyle/>
                    <a:p>
                      <a:pPr algn="ctr"/>
                      <a:r>
                        <a:rPr lang="en-US" dirty="0" smtClean="0"/>
                        <a:t>13.03</a:t>
                      </a:r>
                      <a:endParaRPr lang="en-US" dirty="0"/>
                    </a:p>
                  </a:txBody>
                  <a:tcPr anchor="ctr"/>
                </a:tc>
                <a:tc>
                  <a:txBody>
                    <a:bodyPr/>
                    <a:lstStyle/>
                    <a:p>
                      <a:pPr algn="ctr"/>
                      <a:r>
                        <a:rPr lang="en-US" dirty="0" smtClean="0"/>
                        <a:t>13</a:t>
                      </a:r>
                      <a:endParaRPr lang="en-US" dirty="0"/>
                    </a:p>
                  </a:txBody>
                  <a:tcPr anchor="ctr"/>
                </a:tc>
                <a:tc>
                  <a:txBody>
                    <a:bodyPr/>
                    <a:lstStyle/>
                    <a:p>
                      <a:pPr algn="ctr"/>
                      <a:r>
                        <a:rPr lang="en-US" dirty="0" smtClean="0"/>
                        <a:t>3</a:t>
                      </a:r>
                      <a:r>
                        <a:rPr lang="en-US" baseline="30000" dirty="0" smtClean="0"/>
                        <a:t>rd</a:t>
                      </a:r>
                      <a:endParaRPr lang="en-US" dirty="0"/>
                    </a:p>
                  </a:txBody>
                  <a:tcPr anchor="ctr"/>
                </a:tc>
                <a:tc>
                  <a:txBody>
                    <a:bodyPr/>
                    <a:lstStyle/>
                    <a:p>
                      <a:pPr algn="ctr"/>
                      <a:r>
                        <a:rPr lang="en-US" dirty="0" smtClean="0"/>
                        <a:t>13</a:t>
                      </a:r>
                      <a:endParaRPr lang="en-US" dirty="0"/>
                    </a:p>
                  </a:txBody>
                  <a:tcPr anchor="ctr"/>
                </a:tc>
              </a:tr>
              <a:tr h="370840">
                <a:tc>
                  <a:txBody>
                    <a:bodyPr/>
                    <a:lstStyle/>
                    <a:p>
                      <a:pPr algn="ctr"/>
                      <a:r>
                        <a:rPr lang="en-US" b="1" dirty="0" smtClean="0"/>
                        <a:t>Total</a:t>
                      </a:r>
                      <a:endParaRPr lang="en-US" b="1" dirty="0"/>
                    </a:p>
                  </a:txBody>
                  <a:tcPr/>
                </a:tc>
                <a:tc>
                  <a:txBody>
                    <a:bodyPr/>
                    <a:lstStyle/>
                    <a:p>
                      <a:pPr algn="ctr"/>
                      <a:r>
                        <a:rPr lang="en-US" b="1" dirty="0" smtClean="0"/>
                        <a:t>12,110</a:t>
                      </a:r>
                      <a:endParaRPr lang="en-US" b="1" dirty="0"/>
                    </a:p>
                  </a:txBody>
                  <a:tcPr/>
                </a:tc>
                <a:tc>
                  <a:txBody>
                    <a:bodyPr/>
                    <a:lstStyle/>
                    <a:p>
                      <a:pPr algn="ctr"/>
                      <a:r>
                        <a:rPr lang="en-US" b="1" dirty="0" smtClean="0"/>
                        <a:t>100%</a:t>
                      </a:r>
                      <a:endParaRPr lang="en-US" b="1" dirty="0"/>
                    </a:p>
                  </a:txBody>
                  <a:tcPr anchor="ctr"/>
                </a:tc>
                <a:tc>
                  <a:txBody>
                    <a:bodyPr/>
                    <a:lstStyle/>
                    <a:p>
                      <a:pPr algn="ctr"/>
                      <a:r>
                        <a:rPr lang="en-US" b="1" dirty="0" smtClean="0"/>
                        <a:t>60</a:t>
                      </a:r>
                      <a:endParaRPr lang="en-US" b="1" dirty="0"/>
                    </a:p>
                  </a:txBody>
                  <a:tcPr anchor="ctr"/>
                </a:tc>
                <a:tc>
                  <a:txBody>
                    <a:bodyPr/>
                    <a:lstStyle/>
                    <a:p>
                      <a:pPr algn="ctr"/>
                      <a:r>
                        <a:rPr lang="en-US" b="1" dirty="0" smtClean="0"/>
                        <a:t>59</a:t>
                      </a:r>
                      <a:endParaRPr lang="en-US" b="1" dirty="0"/>
                    </a:p>
                  </a:txBody>
                  <a:tcPr anchor="ctr"/>
                </a:tc>
                <a:tc>
                  <a:txBody>
                    <a:bodyPr/>
                    <a:lstStyle/>
                    <a:p>
                      <a:pPr algn="ctr"/>
                      <a:endParaRPr lang="en-US" b="1" dirty="0"/>
                    </a:p>
                  </a:txBody>
                  <a:tcPr anchor="ctr"/>
                </a:tc>
                <a:tc>
                  <a:txBody>
                    <a:bodyPr/>
                    <a:lstStyle/>
                    <a:p>
                      <a:pPr algn="ctr"/>
                      <a:r>
                        <a:rPr lang="en-US" b="1" dirty="0" smtClean="0"/>
                        <a:t>60</a:t>
                      </a:r>
                      <a:endParaRPr lang="en-US" b="1" dirty="0"/>
                    </a:p>
                  </a:txBody>
                  <a:tcPr anchor="ct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with Hamilton’s Method</a:t>
            </a:r>
            <a:endParaRPr lang="en-US" dirty="0"/>
          </a:p>
        </p:txBody>
      </p:sp>
      <p:sp>
        <p:nvSpPr>
          <p:cNvPr id="3" name="Content Placeholder 2"/>
          <p:cNvSpPr>
            <a:spLocks noGrp="1"/>
          </p:cNvSpPr>
          <p:nvPr>
            <p:ph idx="1"/>
          </p:nvPr>
        </p:nvSpPr>
        <p:spPr/>
        <p:txBody>
          <a:bodyPr/>
          <a:lstStyle/>
          <a:p>
            <a:r>
              <a:rPr lang="en-US" dirty="0" smtClean="0"/>
              <a:t>Hamilton’s method is relatively simple to use, but it can lead to some strange paradoxes:</a:t>
            </a:r>
          </a:p>
          <a:p>
            <a:pPr lvl="1"/>
            <a:r>
              <a:rPr lang="en-US" b="1" dirty="0" smtClean="0"/>
              <a:t>The Alabama paradox</a:t>
            </a:r>
            <a:r>
              <a:rPr lang="en-US" dirty="0" smtClean="0"/>
              <a:t>: Increasing the number of total seats causes a state to lose seats</a:t>
            </a:r>
          </a:p>
          <a:p>
            <a:pPr lvl="1"/>
            <a:r>
              <a:rPr lang="en-US" b="1" dirty="0" smtClean="0"/>
              <a:t>The New States paradox</a:t>
            </a:r>
            <a:r>
              <a:rPr lang="en-US" dirty="0" smtClean="0"/>
              <a:t>: Introducing a new state causes an existing state to gain seats</a:t>
            </a:r>
          </a:p>
          <a:p>
            <a:pPr lvl="1"/>
            <a:r>
              <a:rPr lang="en-US" b="1" dirty="0" smtClean="0"/>
              <a:t>The Population paradox</a:t>
            </a:r>
            <a:r>
              <a:rPr lang="en-US" dirty="0" smtClean="0"/>
              <a:t>: A state that gains population loses a seat to a state that does not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Alabama Paradox</a:t>
            </a:r>
            <a:endParaRPr lang="en-US" dirty="0"/>
          </a:p>
        </p:txBody>
      </p:sp>
      <p:sp>
        <p:nvSpPr>
          <p:cNvPr id="3" name="Content Placeholder 2"/>
          <p:cNvSpPr>
            <a:spLocks noGrp="1"/>
          </p:cNvSpPr>
          <p:nvPr>
            <p:ph idx="1"/>
          </p:nvPr>
        </p:nvSpPr>
        <p:spPr/>
        <p:txBody>
          <a:bodyPr/>
          <a:lstStyle/>
          <a:p>
            <a:r>
              <a:rPr lang="en-US" dirty="0" smtClean="0"/>
              <a:t>When the population of each state stays the same but the number of seats is increased, intuitively each state’s apportionment should stay the same or go up</a:t>
            </a:r>
          </a:p>
          <a:p>
            <a:endParaRPr lang="en-US" dirty="0" smtClean="0"/>
          </a:p>
          <a:p>
            <a:r>
              <a:rPr lang="en-US" dirty="0" smtClean="0"/>
              <a:t>That doesn’t always happen</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Alabama Paradox</a:t>
            </a:r>
            <a:endParaRPr lang="en-US" dirty="0"/>
          </a:p>
        </p:txBody>
      </p:sp>
      <p:sp>
        <p:nvSpPr>
          <p:cNvPr id="3" name="Content Placeholder 2"/>
          <p:cNvSpPr>
            <a:spLocks noGrp="1"/>
          </p:cNvSpPr>
          <p:nvPr>
            <p:ph idx="1"/>
          </p:nvPr>
        </p:nvSpPr>
        <p:spPr/>
        <p:txBody>
          <a:bodyPr/>
          <a:lstStyle/>
          <a:p>
            <a:r>
              <a:rPr lang="en-US" dirty="0" smtClean="0"/>
              <a:t>Consider these state populations, with 80 seats available.  Watch what happens when we increase to 81 seats</a:t>
            </a:r>
            <a:endParaRPr lang="en-US" dirty="0"/>
          </a:p>
        </p:txBody>
      </p:sp>
      <p:graphicFrame>
        <p:nvGraphicFramePr>
          <p:cNvPr id="4" name="Table 3"/>
          <p:cNvGraphicFramePr>
            <a:graphicFrameLocks noGrp="1"/>
          </p:cNvGraphicFramePr>
          <p:nvPr/>
        </p:nvGraphicFramePr>
        <p:xfrm>
          <a:off x="228597" y="3581400"/>
          <a:ext cx="868680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c>
                  <a:txBody>
                    <a:bodyPr/>
                    <a:lstStyle/>
                    <a:p>
                      <a:pPr algn="ctr"/>
                      <a:r>
                        <a:rPr lang="en-US" dirty="0" smtClean="0"/>
                        <a:t>Priority</a:t>
                      </a:r>
                      <a:endParaRPr lang="en-US" dirty="0"/>
                    </a:p>
                  </a:txBody>
                  <a:tcPr anchor="ctr"/>
                </a:tc>
                <a:tc>
                  <a:txBody>
                    <a:bodyPr/>
                    <a:lstStyle/>
                    <a:p>
                      <a:pPr algn="ctr"/>
                      <a:r>
                        <a:rPr lang="en-US" dirty="0" smtClean="0"/>
                        <a:t>Seats</a:t>
                      </a:r>
                      <a:endParaRPr lang="en-US" dirty="0"/>
                    </a:p>
                  </a:txBody>
                  <a:tcPr anchor="ctr"/>
                </a:tc>
              </a:tr>
              <a:tr h="370840">
                <a:tc>
                  <a:txBody>
                    <a:bodyPr/>
                    <a:lstStyle/>
                    <a:p>
                      <a:pPr marL="0" marR="0">
                        <a:lnSpc>
                          <a:spcPct val="115000"/>
                        </a:lnSpc>
                        <a:spcBef>
                          <a:spcPts val="0"/>
                        </a:spcBef>
                        <a:spcAft>
                          <a:spcPts val="0"/>
                        </a:spcAft>
                      </a:pPr>
                      <a:r>
                        <a:rPr lang="en-US" sz="1800" dirty="0" err="1">
                          <a:latin typeface="Calibri"/>
                          <a:ea typeface="Times New Roman"/>
                          <a:cs typeface="Times New Roman"/>
                        </a:rPr>
                        <a:t>Angria</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83,424</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39.06%</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31.25</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31</a:t>
                      </a:r>
                    </a:p>
                  </a:txBody>
                  <a:tcPr marL="68580" marR="68580" marT="0" marB="0" anchor="ctr"/>
                </a:tc>
                <a:tc>
                  <a:txBody>
                    <a:bodyPr/>
                    <a:lstStyle/>
                    <a:p>
                      <a:pPr marL="0" marR="0" algn="ctr">
                        <a:lnSpc>
                          <a:spcPct val="115000"/>
                        </a:lnSpc>
                        <a:spcBef>
                          <a:spcPts val="0"/>
                        </a:spcBef>
                        <a:spcAft>
                          <a:spcPts val="0"/>
                        </a:spcAft>
                      </a:pP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31</a:t>
                      </a: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Bretonnia</a:t>
                      </a:r>
                    </a:p>
                  </a:txBody>
                  <a:tcPr marL="68580" marR="68580" marT="0" marB="0" anchor="ctr"/>
                </a:tc>
                <a:tc>
                  <a:txBody>
                    <a:bodyPr/>
                    <a:lstStyle/>
                    <a:p>
                      <a:pPr marL="0" marR="0" algn="ctr">
                        <a:lnSpc>
                          <a:spcPct val="115000"/>
                        </a:lnSpc>
                        <a:spcBef>
                          <a:spcPts val="0"/>
                        </a:spcBef>
                        <a:spcAft>
                          <a:spcPts val="0"/>
                        </a:spcAft>
                      </a:pPr>
                      <a:r>
                        <a:rPr lang="en-US" sz="1800" dirty="0">
                          <a:latin typeface="Calibri"/>
                          <a:ea typeface="Times New Roman"/>
                          <a:cs typeface="Times New Roman"/>
                        </a:rPr>
                        <a:t>67,791</a:t>
                      </a:r>
                    </a:p>
                  </a:txBody>
                  <a:tcPr marL="68580" marR="68580" marT="0" marB="0" anchor="ctr"/>
                </a:tc>
                <a:tc>
                  <a:txBody>
                    <a:bodyPr/>
                    <a:lstStyle/>
                    <a:p>
                      <a:pPr marL="0" marR="0" algn="ctr">
                        <a:lnSpc>
                          <a:spcPct val="115000"/>
                        </a:lnSpc>
                        <a:spcBef>
                          <a:spcPts val="0"/>
                        </a:spcBef>
                        <a:spcAft>
                          <a:spcPts val="0"/>
                        </a:spcAft>
                      </a:pPr>
                      <a:r>
                        <a:rPr lang="en-US" sz="1800" dirty="0">
                          <a:latin typeface="Calibri"/>
                          <a:ea typeface="Times New Roman"/>
                          <a:cs typeface="Times New Roman"/>
                        </a:rPr>
                        <a:t>31.74%</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25.39</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25</a:t>
                      </a:r>
                    </a:p>
                  </a:txBody>
                  <a:tcPr marL="68580" marR="68580" marT="0" marB="0" anchor="ctr"/>
                </a:tc>
                <a:tc>
                  <a:txBody>
                    <a:bodyPr/>
                    <a:lstStyle/>
                    <a:p>
                      <a:pPr marL="0" marR="0" algn="ctr">
                        <a:lnSpc>
                          <a:spcPct val="115000"/>
                        </a:lnSpc>
                        <a:spcBef>
                          <a:spcPts val="0"/>
                        </a:spcBef>
                        <a:spcAft>
                          <a:spcPts val="0"/>
                        </a:spcAft>
                      </a:pP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25</a:t>
                      </a: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Curaguay</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45,102</a:t>
                      </a:r>
                    </a:p>
                  </a:txBody>
                  <a:tcPr marL="68580" marR="68580" marT="0" marB="0" anchor="ctr"/>
                </a:tc>
                <a:tc>
                  <a:txBody>
                    <a:bodyPr/>
                    <a:lstStyle/>
                    <a:p>
                      <a:pPr marL="0" marR="0" algn="ctr">
                        <a:lnSpc>
                          <a:spcPct val="115000"/>
                        </a:lnSpc>
                        <a:spcBef>
                          <a:spcPts val="0"/>
                        </a:spcBef>
                        <a:spcAft>
                          <a:spcPts val="0"/>
                        </a:spcAft>
                      </a:pPr>
                      <a:r>
                        <a:rPr lang="en-US" sz="1800" dirty="0">
                          <a:latin typeface="Calibri"/>
                          <a:ea typeface="Times New Roman"/>
                          <a:cs typeface="Times New Roman"/>
                        </a:rPr>
                        <a:t>21.12%</a:t>
                      </a: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16.89</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16</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a:t>
                      </a:r>
                      <a:r>
                        <a:rPr lang="en-US" sz="1800" baseline="30000">
                          <a:latin typeface="Calibri"/>
                          <a:ea typeface="Times New Roman"/>
                          <a:cs typeface="Times New Roman"/>
                        </a:rPr>
                        <a:t>st</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17</a:t>
                      </a: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Dennenberg</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17,249</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8.08%</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6.46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Calibri"/>
                          <a:ea typeface="Times New Roman"/>
                          <a:cs typeface="Times New Roman"/>
                        </a:rPr>
                        <a:t>6</a:t>
                      </a:r>
                    </a:p>
                  </a:txBody>
                  <a:tcPr marL="68580" marR="68580" marT="0" marB="0" anchor="ctr"/>
                </a:tc>
                <a:tc>
                  <a:txBody>
                    <a:bodyPr/>
                    <a:lstStyle/>
                    <a:p>
                      <a:pPr marL="0" marR="0" algn="ctr">
                        <a:lnSpc>
                          <a:spcPct val="115000"/>
                        </a:lnSpc>
                        <a:spcBef>
                          <a:spcPts val="0"/>
                        </a:spcBef>
                        <a:spcAft>
                          <a:spcPts val="0"/>
                        </a:spcAft>
                      </a:pPr>
                      <a:r>
                        <a:rPr lang="en-US" sz="1800" dirty="0">
                          <a:latin typeface="Calibri"/>
                          <a:ea typeface="Times New Roman"/>
                          <a:cs typeface="Times New Roman"/>
                        </a:rPr>
                        <a:t>2</a:t>
                      </a:r>
                      <a:r>
                        <a:rPr lang="en-US" sz="1800" baseline="30000" dirty="0">
                          <a:latin typeface="Calibri"/>
                          <a:ea typeface="Times New Roman"/>
                          <a:cs typeface="Times New Roman"/>
                        </a:rPr>
                        <a:t>nd</a:t>
                      </a:r>
                      <a:r>
                        <a:rPr lang="en-US" sz="1800" dirty="0">
                          <a:latin typeface="Calibri"/>
                          <a:ea typeface="Times New Roman"/>
                          <a:cs typeface="Times New Roman"/>
                        </a:rPr>
                        <a:t> </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7</a:t>
                      </a:r>
                    </a:p>
                  </a:txBody>
                  <a:tcPr marL="68580" marR="68580" marT="0" marB="0" anchor="ctr"/>
                </a:tc>
              </a:tr>
              <a:tr h="370840">
                <a:tc>
                  <a:txBody>
                    <a:bodyPr/>
                    <a:lstStyle/>
                    <a:p>
                      <a:pPr marL="0" marR="0">
                        <a:lnSpc>
                          <a:spcPct val="115000"/>
                        </a:lnSpc>
                        <a:spcBef>
                          <a:spcPts val="0"/>
                        </a:spcBef>
                        <a:spcAft>
                          <a:spcPts val="0"/>
                        </a:spcAft>
                      </a:pPr>
                      <a:r>
                        <a:rPr lang="en-US" sz="1800" b="1">
                          <a:latin typeface="Calibri"/>
                          <a:ea typeface="Times New Roman"/>
                          <a:cs typeface="Times New Roman"/>
                        </a:rPr>
                        <a:t>Totals</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213,566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100%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80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78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latin typeface="Calibri"/>
                          <a:ea typeface="Times New Roman"/>
                          <a:cs typeface="Times New Roman"/>
                        </a:rPr>
                        <a:t>80</a:t>
                      </a:r>
                      <a:endParaRPr lang="en-US" sz="1800" dirty="0">
                        <a:latin typeface="Calibri"/>
                        <a:ea typeface="Times New Roman"/>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Alabama Paradox</a:t>
            </a:r>
            <a:endParaRPr lang="en-US" dirty="0"/>
          </a:p>
        </p:txBody>
      </p:sp>
      <p:graphicFrame>
        <p:nvGraphicFramePr>
          <p:cNvPr id="4" name="Table 3"/>
          <p:cNvGraphicFramePr>
            <a:graphicFrameLocks noGrp="1"/>
          </p:cNvGraphicFramePr>
          <p:nvPr/>
        </p:nvGraphicFramePr>
        <p:xfrm>
          <a:off x="228597" y="1600200"/>
          <a:ext cx="868680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c>
                  <a:txBody>
                    <a:bodyPr/>
                    <a:lstStyle/>
                    <a:p>
                      <a:pPr algn="ctr"/>
                      <a:r>
                        <a:rPr lang="en-US" dirty="0" smtClean="0"/>
                        <a:t>Priority</a:t>
                      </a:r>
                      <a:endParaRPr lang="en-US" dirty="0"/>
                    </a:p>
                  </a:txBody>
                  <a:tcPr anchor="ctr"/>
                </a:tc>
                <a:tc>
                  <a:txBody>
                    <a:bodyPr/>
                    <a:lstStyle/>
                    <a:p>
                      <a:pPr algn="ctr"/>
                      <a:r>
                        <a:rPr lang="en-US" dirty="0" smtClean="0"/>
                        <a:t>Seats</a:t>
                      </a:r>
                      <a:endParaRPr lang="en-US" dirty="0"/>
                    </a:p>
                  </a:txBody>
                  <a:tcPr anchor="ctr"/>
                </a:tc>
              </a:tr>
              <a:tr h="370840">
                <a:tc>
                  <a:txBody>
                    <a:bodyPr/>
                    <a:lstStyle/>
                    <a:p>
                      <a:pPr marL="0" marR="0">
                        <a:lnSpc>
                          <a:spcPct val="115000"/>
                        </a:lnSpc>
                        <a:spcBef>
                          <a:spcPts val="0"/>
                        </a:spcBef>
                        <a:spcAft>
                          <a:spcPts val="0"/>
                        </a:spcAft>
                      </a:pPr>
                      <a:r>
                        <a:rPr lang="en-US" sz="1800" dirty="0" err="1">
                          <a:latin typeface="Calibri"/>
                          <a:ea typeface="Times New Roman"/>
                          <a:cs typeface="Times New Roman"/>
                        </a:rPr>
                        <a:t>Angria</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83,424</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39.06%</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31.25</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31</a:t>
                      </a:r>
                    </a:p>
                  </a:txBody>
                  <a:tcPr marL="68580" marR="68580" marT="0" marB="0" anchor="ctr"/>
                </a:tc>
                <a:tc>
                  <a:txBody>
                    <a:bodyPr/>
                    <a:lstStyle/>
                    <a:p>
                      <a:pPr marL="0" marR="0" algn="ctr">
                        <a:lnSpc>
                          <a:spcPct val="115000"/>
                        </a:lnSpc>
                        <a:spcBef>
                          <a:spcPts val="0"/>
                        </a:spcBef>
                        <a:spcAft>
                          <a:spcPts val="0"/>
                        </a:spcAft>
                      </a:pP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31</a:t>
                      </a: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Bretonnia</a:t>
                      </a:r>
                    </a:p>
                  </a:txBody>
                  <a:tcPr marL="68580" marR="68580" marT="0" marB="0" anchor="ctr"/>
                </a:tc>
                <a:tc>
                  <a:txBody>
                    <a:bodyPr/>
                    <a:lstStyle/>
                    <a:p>
                      <a:pPr marL="0" marR="0" algn="ctr">
                        <a:lnSpc>
                          <a:spcPct val="115000"/>
                        </a:lnSpc>
                        <a:spcBef>
                          <a:spcPts val="0"/>
                        </a:spcBef>
                        <a:spcAft>
                          <a:spcPts val="0"/>
                        </a:spcAft>
                      </a:pPr>
                      <a:r>
                        <a:rPr lang="en-US" sz="1800" dirty="0">
                          <a:latin typeface="Calibri"/>
                          <a:ea typeface="Times New Roman"/>
                          <a:cs typeface="Times New Roman"/>
                        </a:rPr>
                        <a:t>67,791</a:t>
                      </a:r>
                    </a:p>
                  </a:txBody>
                  <a:tcPr marL="68580" marR="68580" marT="0" marB="0" anchor="ctr"/>
                </a:tc>
                <a:tc>
                  <a:txBody>
                    <a:bodyPr/>
                    <a:lstStyle/>
                    <a:p>
                      <a:pPr marL="0" marR="0" algn="ctr">
                        <a:lnSpc>
                          <a:spcPct val="115000"/>
                        </a:lnSpc>
                        <a:spcBef>
                          <a:spcPts val="0"/>
                        </a:spcBef>
                        <a:spcAft>
                          <a:spcPts val="0"/>
                        </a:spcAft>
                      </a:pPr>
                      <a:r>
                        <a:rPr lang="en-US" sz="1800" dirty="0">
                          <a:latin typeface="Calibri"/>
                          <a:ea typeface="Times New Roman"/>
                          <a:cs typeface="Times New Roman"/>
                        </a:rPr>
                        <a:t>31.74%</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25.39</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25</a:t>
                      </a:r>
                    </a:p>
                  </a:txBody>
                  <a:tcPr marL="68580" marR="68580" marT="0" marB="0" anchor="ctr"/>
                </a:tc>
                <a:tc>
                  <a:txBody>
                    <a:bodyPr/>
                    <a:lstStyle/>
                    <a:p>
                      <a:pPr marL="0" marR="0" algn="ctr">
                        <a:lnSpc>
                          <a:spcPct val="115000"/>
                        </a:lnSpc>
                        <a:spcBef>
                          <a:spcPts val="0"/>
                        </a:spcBef>
                        <a:spcAft>
                          <a:spcPts val="0"/>
                        </a:spcAft>
                      </a:pP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25</a:t>
                      </a: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Curaguay</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45,102</a:t>
                      </a:r>
                    </a:p>
                  </a:txBody>
                  <a:tcPr marL="68580" marR="68580" marT="0" marB="0" anchor="ctr"/>
                </a:tc>
                <a:tc>
                  <a:txBody>
                    <a:bodyPr/>
                    <a:lstStyle/>
                    <a:p>
                      <a:pPr marL="0" marR="0" algn="ctr">
                        <a:lnSpc>
                          <a:spcPct val="115000"/>
                        </a:lnSpc>
                        <a:spcBef>
                          <a:spcPts val="0"/>
                        </a:spcBef>
                        <a:spcAft>
                          <a:spcPts val="0"/>
                        </a:spcAft>
                      </a:pPr>
                      <a:r>
                        <a:rPr lang="en-US" sz="1800" dirty="0">
                          <a:latin typeface="Calibri"/>
                          <a:ea typeface="Times New Roman"/>
                          <a:cs typeface="Times New Roman"/>
                        </a:rPr>
                        <a:t>21.12%</a:t>
                      </a: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16.89</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16</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a:t>
                      </a:r>
                      <a:r>
                        <a:rPr lang="en-US" sz="1800" baseline="30000">
                          <a:latin typeface="Calibri"/>
                          <a:ea typeface="Times New Roman"/>
                          <a:cs typeface="Times New Roman"/>
                        </a:rPr>
                        <a:t>st</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Calibri"/>
                          <a:ea typeface="Times New Roman"/>
                          <a:cs typeface="Times New Roman"/>
                        </a:rPr>
                        <a:t>17</a:t>
                      </a: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Dennenberg</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17,249</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8.08%</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6.46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Calibri"/>
                          <a:ea typeface="Times New Roman"/>
                          <a:cs typeface="Times New Roman"/>
                        </a:rPr>
                        <a:t>6</a:t>
                      </a:r>
                    </a:p>
                  </a:txBody>
                  <a:tcPr marL="68580" marR="68580" marT="0" marB="0" anchor="ctr"/>
                </a:tc>
                <a:tc>
                  <a:txBody>
                    <a:bodyPr/>
                    <a:lstStyle/>
                    <a:p>
                      <a:pPr marL="0" marR="0" algn="ctr">
                        <a:lnSpc>
                          <a:spcPct val="115000"/>
                        </a:lnSpc>
                        <a:spcBef>
                          <a:spcPts val="0"/>
                        </a:spcBef>
                        <a:spcAft>
                          <a:spcPts val="0"/>
                        </a:spcAft>
                      </a:pPr>
                      <a:r>
                        <a:rPr lang="en-US" sz="1800" dirty="0">
                          <a:latin typeface="Calibri"/>
                          <a:ea typeface="Times New Roman"/>
                          <a:cs typeface="Times New Roman"/>
                        </a:rPr>
                        <a:t>2</a:t>
                      </a:r>
                      <a:r>
                        <a:rPr lang="en-US" sz="1800" baseline="30000" dirty="0">
                          <a:latin typeface="Calibri"/>
                          <a:ea typeface="Times New Roman"/>
                          <a:cs typeface="Times New Roman"/>
                        </a:rPr>
                        <a:t>nd</a:t>
                      </a:r>
                      <a:r>
                        <a:rPr lang="en-US" sz="1800" dirty="0">
                          <a:latin typeface="Calibri"/>
                          <a:ea typeface="Times New Roman"/>
                          <a:cs typeface="Times New Roman"/>
                        </a:rPr>
                        <a:t> </a:t>
                      </a:r>
                    </a:p>
                  </a:txBody>
                  <a:tcPr marL="68580" marR="68580" marT="0" marB="0" anchor="ctr"/>
                </a:tc>
                <a:tc>
                  <a:txBody>
                    <a:bodyPr/>
                    <a:lstStyle/>
                    <a:p>
                      <a:pPr marL="0" marR="0" algn="ctr">
                        <a:lnSpc>
                          <a:spcPct val="115000"/>
                        </a:lnSpc>
                        <a:spcBef>
                          <a:spcPts val="0"/>
                        </a:spcBef>
                        <a:spcAft>
                          <a:spcPts val="0"/>
                        </a:spcAft>
                      </a:pPr>
                      <a:r>
                        <a:rPr lang="en-US" sz="1800" b="1" dirty="0">
                          <a:latin typeface="Calibri"/>
                          <a:ea typeface="Times New Roman"/>
                          <a:cs typeface="Times New Roman"/>
                        </a:rPr>
                        <a:t>7</a:t>
                      </a:r>
                    </a:p>
                  </a:txBody>
                  <a:tcPr marL="68580" marR="68580" marT="0" marB="0" anchor="ctr"/>
                </a:tc>
              </a:tr>
              <a:tr h="370840">
                <a:tc>
                  <a:txBody>
                    <a:bodyPr/>
                    <a:lstStyle/>
                    <a:p>
                      <a:pPr marL="0" marR="0">
                        <a:lnSpc>
                          <a:spcPct val="115000"/>
                        </a:lnSpc>
                        <a:spcBef>
                          <a:spcPts val="0"/>
                        </a:spcBef>
                        <a:spcAft>
                          <a:spcPts val="0"/>
                        </a:spcAft>
                      </a:pPr>
                      <a:r>
                        <a:rPr lang="en-US" sz="1800" b="1">
                          <a:latin typeface="Calibri"/>
                          <a:ea typeface="Times New Roman"/>
                          <a:cs typeface="Times New Roman"/>
                        </a:rPr>
                        <a:t>Totals</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213,566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100%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80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78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latin typeface="Calibri"/>
                          <a:ea typeface="Times New Roman"/>
                          <a:cs typeface="Times New Roman"/>
                        </a:rPr>
                        <a:t>80</a:t>
                      </a:r>
                      <a:endParaRPr lang="en-US" sz="1800" dirty="0">
                        <a:latin typeface="Calibri"/>
                        <a:ea typeface="Times New Roman"/>
                        <a:cs typeface="Times New Roman"/>
                      </a:endParaRPr>
                    </a:p>
                  </a:txBody>
                  <a:tcPr marL="68580" marR="68580" marT="0" marB="0" anchor="ctr"/>
                </a:tc>
              </a:tr>
            </a:tbl>
          </a:graphicData>
        </a:graphic>
      </p:graphicFrame>
      <p:graphicFrame>
        <p:nvGraphicFramePr>
          <p:cNvPr id="7" name="Table 6"/>
          <p:cNvGraphicFramePr>
            <a:graphicFrameLocks noGrp="1"/>
          </p:cNvGraphicFramePr>
          <p:nvPr/>
        </p:nvGraphicFramePr>
        <p:xfrm>
          <a:off x="228600" y="4211320"/>
          <a:ext cx="868680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c>
                  <a:txBody>
                    <a:bodyPr/>
                    <a:lstStyle/>
                    <a:p>
                      <a:pPr algn="ctr"/>
                      <a:r>
                        <a:rPr lang="en-US" dirty="0" smtClean="0"/>
                        <a:t>Priority</a:t>
                      </a:r>
                      <a:endParaRPr lang="en-US" dirty="0"/>
                    </a:p>
                  </a:txBody>
                  <a:tcPr anchor="ctr"/>
                </a:tc>
                <a:tc>
                  <a:txBody>
                    <a:bodyPr/>
                    <a:lstStyle/>
                    <a:p>
                      <a:pPr algn="ctr"/>
                      <a:r>
                        <a:rPr lang="en-US" dirty="0" smtClean="0"/>
                        <a:t>Seats</a:t>
                      </a:r>
                      <a:endParaRPr lang="en-US" dirty="0"/>
                    </a:p>
                  </a:txBody>
                  <a:tcPr anchor="ctr"/>
                </a:tc>
              </a:tr>
              <a:tr h="370840">
                <a:tc>
                  <a:txBody>
                    <a:bodyPr/>
                    <a:lstStyle/>
                    <a:p>
                      <a:pPr marL="0" marR="0">
                        <a:lnSpc>
                          <a:spcPct val="115000"/>
                        </a:lnSpc>
                        <a:spcBef>
                          <a:spcPts val="0"/>
                        </a:spcBef>
                        <a:spcAft>
                          <a:spcPts val="0"/>
                        </a:spcAft>
                      </a:pPr>
                      <a:r>
                        <a:rPr lang="en-US" sz="1800" dirty="0" err="1">
                          <a:latin typeface="Calibri"/>
                          <a:ea typeface="Times New Roman"/>
                          <a:cs typeface="Times New Roman"/>
                        </a:rPr>
                        <a:t>Angria</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83,424</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39.06%</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31.64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31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a:t>
                      </a:r>
                      <a:r>
                        <a:rPr lang="en-US" sz="1800" baseline="30000">
                          <a:solidFill>
                            <a:srgbClr val="000000"/>
                          </a:solidFill>
                          <a:latin typeface="Calibri"/>
                          <a:ea typeface="Times New Roman"/>
                          <a:cs typeface="Times New Roman"/>
                        </a:rPr>
                        <a:t>nd</a:t>
                      </a:r>
                      <a:r>
                        <a:rPr lang="en-US" sz="1800">
                          <a:solidFill>
                            <a:srgbClr val="000000"/>
                          </a:solidFill>
                          <a:latin typeface="Calibri"/>
                          <a:ea typeface="Times New Roman"/>
                          <a:cs typeface="Times New Roman"/>
                        </a:rPr>
                        <a:t> </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32</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Bretonnia</a:t>
                      </a:r>
                    </a:p>
                  </a:txBody>
                  <a:tcPr marL="68580" marR="68580" marT="0" marB="0" anchor="ctr"/>
                </a:tc>
                <a:tc>
                  <a:txBody>
                    <a:bodyPr/>
                    <a:lstStyle/>
                    <a:p>
                      <a:pPr marL="0" marR="0" algn="ctr">
                        <a:lnSpc>
                          <a:spcPct val="115000"/>
                        </a:lnSpc>
                        <a:spcBef>
                          <a:spcPts val="0"/>
                        </a:spcBef>
                        <a:spcAft>
                          <a:spcPts val="0"/>
                        </a:spcAft>
                      </a:pPr>
                      <a:r>
                        <a:rPr lang="en-US" sz="1800" dirty="0">
                          <a:latin typeface="Calibri"/>
                          <a:ea typeface="Times New Roman"/>
                          <a:cs typeface="Times New Roman"/>
                        </a:rPr>
                        <a:t>67,791</a:t>
                      </a:r>
                    </a:p>
                  </a:txBody>
                  <a:tcPr marL="68580" marR="68580" marT="0" marB="0" anchor="ctr"/>
                </a:tc>
                <a:tc>
                  <a:txBody>
                    <a:bodyPr/>
                    <a:lstStyle/>
                    <a:p>
                      <a:pPr marL="0" marR="0" algn="ctr">
                        <a:lnSpc>
                          <a:spcPct val="115000"/>
                        </a:lnSpc>
                        <a:spcBef>
                          <a:spcPts val="0"/>
                        </a:spcBef>
                        <a:spcAft>
                          <a:spcPts val="0"/>
                        </a:spcAft>
                      </a:pPr>
                      <a:r>
                        <a:rPr lang="en-US" sz="1800" dirty="0">
                          <a:latin typeface="Calibri"/>
                          <a:ea typeface="Times New Roman"/>
                          <a:cs typeface="Times New Roman"/>
                        </a:rPr>
                        <a:t>31.74%</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25.71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25</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a:t>
                      </a:r>
                      <a:r>
                        <a:rPr lang="en-US" sz="1800" baseline="30000">
                          <a:solidFill>
                            <a:srgbClr val="000000"/>
                          </a:solidFill>
                          <a:latin typeface="Calibri"/>
                          <a:ea typeface="Times New Roman"/>
                          <a:cs typeface="Times New Roman"/>
                        </a:rPr>
                        <a:t>st</a:t>
                      </a:r>
                      <a:r>
                        <a:rPr lang="en-US" sz="1800">
                          <a:solidFill>
                            <a:srgbClr val="000000"/>
                          </a:solidFill>
                          <a:latin typeface="Calibri"/>
                          <a:ea typeface="Times New Roman"/>
                          <a:cs typeface="Times New Roman"/>
                        </a:rPr>
                        <a:t> </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26</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Curaguay</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45,102</a:t>
                      </a:r>
                    </a:p>
                  </a:txBody>
                  <a:tcPr marL="68580" marR="68580" marT="0" marB="0" anchor="ctr"/>
                </a:tc>
                <a:tc>
                  <a:txBody>
                    <a:bodyPr/>
                    <a:lstStyle/>
                    <a:p>
                      <a:pPr marL="0" marR="0" algn="ctr">
                        <a:lnSpc>
                          <a:spcPct val="115000"/>
                        </a:lnSpc>
                        <a:spcBef>
                          <a:spcPts val="0"/>
                        </a:spcBef>
                        <a:spcAft>
                          <a:spcPts val="0"/>
                        </a:spcAft>
                      </a:pPr>
                      <a:r>
                        <a:rPr lang="en-US" sz="1800" dirty="0">
                          <a:latin typeface="Calibri"/>
                          <a:ea typeface="Times New Roman"/>
                          <a:cs typeface="Times New Roman"/>
                        </a:rPr>
                        <a:t>21.12%</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17.11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dirty="0">
                        <a:solidFill>
                          <a:srgbClr val="000000"/>
                        </a:solidFill>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17</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Dennenberg</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17,249</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8.08%</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6.54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a:solidFill>
                          <a:srgbClr val="000000"/>
                        </a:solidFill>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cs typeface="Times New Roman"/>
                        </a:rPr>
                        <a:t>6</a:t>
                      </a:r>
                      <a:endParaRPr lang="en-US" sz="1800" b="1" dirty="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b="1">
                          <a:latin typeface="Calibri"/>
                          <a:ea typeface="Times New Roman"/>
                          <a:cs typeface="Times New Roman"/>
                        </a:rPr>
                        <a:t>Totals</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213,566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100%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81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79</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cs typeface="Times New Roman"/>
                        </a:rPr>
                        <a:t>81</a:t>
                      </a:r>
                      <a:endParaRPr lang="en-US" sz="1800" dirty="0">
                        <a:latin typeface="Calibri"/>
                        <a:ea typeface="Times New Roman"/>
                        <a:cs typeface="Times New Roman"/>
                      </a:endParaRPr>
                    </a:p>
                  </a:txBody>
                  <a:tcPr marL="68580" marR="68580" marT="0" marB="0" anchor="ctr"/>
                </a:tc>
              </a:tr>
            </a:tbl>
          </a:graphicData>
        </a:graphic>
      </p:graphicFrame>
      <p:sp>
        <p:nvSpPr>
          <p:cNvPr id="8" name="Oval 7"/>
          <p:cNvSpPr/>
          <p:nvPr/>
        </p:nvSpPr>
        <p:spPr>
          <a:xfrm>
            <a:off x="8014855" y="3352800"/>
            <a:ext cx="609600" cy="381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8028710" y="5957455"/>
            <a:ext cx="609600" cy="381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Alabama Paradox</a:t>
            </a:r>
            <a:endParaRPr lang="en-US" dirty="0"/>
          </a:p>
        </p:txBody>
      </p:sp>
      <p:sp>
        <p:nvSpPr>
          <p:cNvPr id="3" name="Content Placeholder 2"/>
          <p:cNvSpPr>
            <a:spLocks noGrp="1"/>
          </p:cNvSpPr>
          <p:nvPr>
            <p:ph idx="1"/>
          </p:nvPr>
        </p:nvSpPr>
        <p:spPr>
          <a:xfrm>
            <a:off x="457200" y="1775191"/>
            <a:ext cx="5805055" cy="4625609"/>
          </a:xfrm>
        </p:spPr>
        <p:txBody>
          <a:bodyPr>
            <a:normAutofit fontScale="92500" lnSpcReduction="10000"/>
          </a:bodyPr>
          <a:lstStyle/>
          <a:p>
            <a:pPr>
              <a:spcAft>
                <a:spcPts val="1200"/>
              </a:spcAft>
            </a:pPr>
            <a:r>
              <a:rPr lang="en-US" dirty="0" smtClean="0"/>
              <a:t>After the 1880 Census, it was time to reapportion the House of Representatives.  </a:t>
            </a:r>
          </a:p>
          <a:p>
            <a:pPr>
              <a:spcAft>
                <a:spcPts val="1200"/>
              </a:spcAft>
            </a:pPr>
            <a:r>
              <a:rPr lang="en-US" dirty="0" smtClean="0"/>
              <a:t>The chief clerk of the Census Bureau computed apportionments for all numbers of seats from 275 to 350.</a:t>
            </a:r>
          </a:p>
          <a:p>
            <a:pPr>
              <a:spcAft>
                <a:spcPts val="1200"/>
              </a:spcAft>
            </a:pPr>
            <a:r>
              <a:rPr lang="en-US" dirty="0" smtClean="0"/>
              <a:t>Alabama would receive 8 seats if there were 299 total seats, but only 7 seats if 300 were available. </a:t>
            </a:r>
            <a:endParaRPr lang="en-US" dirty="0"/>
          </a:p>
        </p:txBody>
      </p:sp>
      <p:pic>
        <p:nvPicPr>
          <p:cNvPr id="4" name="Picture 3" descr="alabama.png"/>
          <p:cNvPicPr>
            <a:picLocks noChangeAspect="1"/>
          </p:cNvPicPr>
          <p:nvPr/>
        </p:nvPicPr>
        <p:blipFill>
          <a:blip r:embed="rId2" cstate="print"/>
          <a:stretch>
            <a:fillRect/>
          </a:stretch>
        </p:blipFill>
        <p:spPr>
          <a:xfrm>
            <a:off x="6329451" y="2221732"/>
            <a:ext cx="2252987" cy="3566160"/>
          </a:xfrm>
          <a:prstGeom prst="rect">
            <a:avLst/>
          </a:prstGeom>
          <a:ln w="53975" cmpd="thinThick">
            <a:solidFill>
              <a:schemeClr val="tx1"/>
            </a:solidFill>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States Paradox</a:t>
            </a:r>
            <a:endParaRPr lang="en-US" dirty="0"/>
          </a:p>
        </p:txBody>
      </p:sp>
      <p:sp>
        <p:nvSpPr>
          <p:cNvPr id="3" name="Content Placeholder 2"/>
          <p:cNvSpPr>
            <a:spLocks noGrp="1"/>
          </p:cNvSpPr>
          <p:nvPr>
            <p:ph idx="1"/>
          </p:nvPr>
        </p:nvSpPr>
        <p:spPr/>
        <p:txBody>
          <a:bodyPr/>
          <a:lstStyle/>
          <a:p>
            <a:r>
              <a:rPr lang="en-US" dirty="0" smtClean="0"/>
              <a:t>If a new state is added to our country, but the total number of seats remains the same, then we would expect that the apportionment for the existing states should stay the same or go down</a:t>
            </a:r>
          </a:p>
          <a:p>
            <a:endParaRPr lang="en-US" dirty="0" smtClean="0"/>
          </a:p>
          <a:p>
            <a:r>
              <a:rPr lang="en-US" dirty="0" smtClean="0"/>
              <a:t>This doesn’t always happen</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States Paradox</a:t>
            </a:r>
            <a:endParaRPr lang="en-US" dirty="0"/>
          </a:p>
        </p:txBody>
      </p:sp>
      <p:sp>
        <p:nvSpPr>
          <p:cNvPr id="3" name="Content Placeholder 2"/>
          <p:cNvSpPr>
            <a:spLocks noGrp="1"/>
          </p:cNvSpPr>
          <p:nvPr>
            <p:ph idx="1"/>
          </p:nvPr>
        </p:nvSpPr>
        <p:spPr/>
        <p:txBody>
          <a:bodyPr/>
          <a:lstStyle/>
          <a:p>
            <a:r>
              <a:rPr lang="en-US" dirty="0" smtClean="0"/>
              <a:t>Consider this country with 4 states and 70 seats</a:t>
            </a:r>
            <a:endParaRPr lang="en-US" dirty="0"/>
          </a:p>
        </p:txBody>
      </p:sp>
      <p:graphicFrame>
        <p:nvGraphicFramePr>
          <p:cNvPr id="4" name="Table 3"/>
          <p:cNvGraphicFramePr>
            <a:graphicFrameLocks noGrp="1"/>
          </p:cNvGraphicFramePr>
          <p:nvPr/>
        </p:nvGraphicFramePr>
        <p:xfrm>
          <a:off x="228597" y="3581400"/>
          <a:ext cx="868680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c>
                  <a:txBody>
                    <a:bodyPr/>
                    <a:lstStyle/>
                    <a:p>
                      <a:pPr algn="ctr"/>
                      <a:r>
                        <a:rPr lang="en-US" dirty="0" smtClean="0"/>
                        <a:t>Priority</a:t>
                      </a:r>
                      <a:endParaRPr lang="en-US" dirty="0"/>
                    </a:p>
                  </a:txBody>
                  <a:tcPr anchor="ctr"/>
                </a:tc>
                <a:tc>
                  <a:txBody>
                    <a:bodyPr/>
                    <a:lstStyle/>
                    <a:p>
                      <a:pPr algn="ctr"/>
                      <a:r>
                        <a:rPr lang="en-US" dirty="0" smtClean="0"/>
                        <a:t>Seats</a:t>
                      </a:r>
                      <a:endParaRPr lang="en-US" dirty="0"/>
                    </a:p>
                  </a:txBody>
                  <a:tcPr anchor="ctr"/>
                </a:tc>
              </a:tr>
              <a:tr h="370840">
                <a:tc>
                  <a:txBody>
                    <a:bodyPr/>
                    <a:lstStyle/>
                    <a:p>
                      <a:pPr marL="0" marR="0">
                        <a:lnSpc>
                          <a:spcPct val="115000"/>
                        </a:lnSpc>
                        <a:spcBef>
                          <a:spcPts val="0"/>
                        </a:spcBef>
                        <a:spcAft>
                          <a:spcPts val="0"/>
                        </a:spcAft>
                      </a:pPr>
                      <a:r>
                        <a:rPr lang="en-US" sz="1800" dirty="0" err="1">
                          <a:latin typeface="Calibri"/>
                          <a:ea typeface="Times New Roman"/>
                          <a:cs typeface="Times New Roman"/>
                        </a:rPr>
                        <a:t>Elkabar</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80,424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39.80%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27.86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a:t>
                      </a:r>
                      <a:r>
                        <a:rPr lang="en-US" sz="1800" baseline="30000">
                          <a:solidFill>
                            <a:srgbClr val="000000"/>
                          </a:solidFill>
                          <a:latin typeface="Calibri"/>
                          <a:ea typeface="Times New Roman"/>
                          <a:cs typeface="Times New Roman"/>
                        </a:rPr>
                        <a:t>st</a:t>
                      </a:r>
                      <a:r>
                        <a:rPr lang="en-US" sz="1800">
                          <a:solidFill>
                            <a:srgbClr val="000000"/>
                          </a:solidFill>
                          <a:latin typeface="Calibri"/>
                          <a:ea typeface="Times New Roman"/>
                          <a:cs typeface="Times New Roman"/>
                        </a:rPr>
                        <a:t> </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28</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dirty="0">
                          <a:latin typeface="Calibri"/>
                          <a:ea typeface="Times New Roman"/>
                          <a:cs typeface="Times New Roman"/>
                        </a:rPr>
                        <a:t>Florin</a:t>
                      </a: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59,902</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29.64%</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20.75</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a:t>
                      </a:r>
                      <a:r>
                        <a:rPr lang="en-US" sz="1800" baseline="30000">
                          <a:solidFill>
                            <a:srgbClr val="000000"/>
                          </a:solidFill>
                          <a:latin typeface="Calibri"/>
                          <a:ea typeface="Times New Roman"/>
                          <a:cs typeface="Times New Roman"/>
                        </a:rPr>
                        <a:t>nd</a:t>
                      </a:r>
                      <a:r>
                        <a:rPr lang="en-US" sz="1800">
                          <a:solidFill>
                            <a:srgbClr val="000000"/>
                          </a:solidFill>
                          <a:latin typeface="Calibri"/>
                          <a:ea typeface="Times New Roman"/>
                          <a:cs typeface="Times New Roman"/>
                        </a:rPr>
                        <a:t> </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21</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Gondor</a:t>
                      </a: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48,338</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23.92%</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16.75</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16</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3</a:t>
                      </a:r>
                      <a:r>
                        <a:rPr lang="en-US" sz="1800" baseline="30000">
                          <a:solidFill>
                            <a:srgbClr val="000000"/>
                          </a:solidFill>
                          <a:latin typeface="Calibri"/>
                          <a:ea typeface="Times New Roman"/>
                          <a:cs typeface="Times New Roman"/>
                        </a:rPr>
                        <a:t>rd</a:t>
                      </a:r>
                      <a:r>
                        <a:rPr lang="en-US" sz="1800">
                          <a:solidFill>
                            <a:srgbClr val="000000"/>
                          </a:solidFill>
                          <a:latin typeface="Calibri"/>
                          <a:ea typeface="Times New Roman"/>
                          <a:cs typeface="Times New Roman"/>
                        </a:rPr>
                        <a:t> </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17</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Hyrkania</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13,405</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6.63%</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4.64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4</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dirty="0">
                        <a:solidFill>
                          <a:srgbClr val="000000"/>
                        </a:solidFill>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b="1">
                          <a:latin typeface="Calibri"/>
                          <a:ea typeface="Times New Roman"/>
                          <a:cs typeface="Times New Roman"/>
                        </a:rPr>
                        <a:t>Totals</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202,069</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100%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70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67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cs typeface="Times New Roman"/>
                        </a:rPr>
                        <a:t>70</a:t>
                      </a:r>
                      <a:endParaRPr lang="en-US" sz="1800" dirty="0">
                        <a:latin typeface="Calibri"/>
                        <a:ea typeface="Times New Roman"/>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States Paradox</a:t>
            </a:r>
            <a:endParaRPr lang="en-US" dirty="0"/>
          </a:p>
        </p:txBody>
      </p:sp>
      <p:sp>
        <p:nvSpPr>
          <p:cNvPr id="3" name="Content Placeholder 2"/>
          <p:cNvSpPr>
            <a:spLocks noGrp="1"/>
          </p:cNvSpPr>
          <p:nvPr>
            <p:ph idx="1"/>
          </p:nvPr>
        </p:nvSpPr>
        <p:spPr/>
        <p:txBody>
          <a:bodyPr/>
          <a:lstStyle/>
          <a:p>
            <a:r>
              <a:rPr lang="en-US" dirty="0" smtClean="0"/>
              <a:t>Now suppose the small state of Ishtar is added to this country</a:t>
            </a:r>
            <a:endParaRPr lang="en-US" dirty="0"/>
          </a:p>
        </p:txBody>
      </p:sp>
      <p:graphicFrame>
        <p:nvGraphicFramePr>
          <p:cNvPr id="4" name="Table 3"/>
          <p:cNvGraphicFramePr>
            <a:graphicFrameLocks noGrp="1"/>
          </p:cNvGraphicFramePr>
          <p:nvPr/>
        </p:nvGraphicFramePr>
        <p:xfrm>
          <a:off x="228597" y="3581400"/>
          <a:ext cx="868680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c>
                  <a:txBody>
                    <a:bodyPr/>
                    <a:lstStyle/>
                    <a:p>
                      <a:pPr algn="ctr"/>
                      <a:r>
                        <a:rPr lang="en-US" dirty="0" smtClean="0"/>
                        <a:t>Priority</a:t>
                      </a:r>
                      <a:endParaRPr lang="en-US" dirty="0"/>
                    </a:p>
                  </a:txBody>
                  <a:tcPr anchor="ctr"/>
                </a:tc>
                <a:tc>
                  <a:txBody>
                    <a:bodyPr/>
                    <a:lstStyle/>
                    <a:p>
                      <a:pPr algn="ctr"/>
                      <a:r>
                        <a:rPr lang="en-US" dirty="0" smtClean="0"/>
                        <a:t>Seats</a:t>
                      </a:r>
                      <a:endParaRPr lang="en-US" dirty="0"/>
                    </a:p>
                  </a:txBody>
                  <a:tcPr anchor="ctr"/>
                </a:tc>
              </a:tr>
              <a:tr h="370840">
                <a:tc>
                  <a:txBody>
                    <a:bodyPr/>
                    <a:lstStyle/>
                    <a:p>
                      <a:pPr marL="0" marR="0">
                        <a:lnSpc>
                          <a:spcPct val="115000"/>
                        </a:lnSpc>
                        <a:spcBef>
                          <a:spcPts val="0"/>
                        </a:spcBef>
                        <a:spcAft>
                          <a:spcPts val="0"/>
                        </a:spcAft>
                      </a:pPr>
                      <a:r>
                        <a:rPr lang="en-US" sz="1800" dirty="0" err="1">
                          <a:latin typeface="Calibri"/>
                          <a:ea typeface="Times New Roman"/>
                          <a:cs typeface="Times New Roman"/>
                        </a:rPr>
                        <a:t>Elkabar</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80,424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39.80%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27.86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a:t>
                      </a:r>
                      <a:r>
                        <a:rPr lang="en-US" sz="1800" baseline="30000">
                          <a:solidFill>
                            <a:srgbClr val="000000"/>
                          </a:solidFill>
                          <a:latin typeface="Calibri"/>
                          <a:ea typeface="Times New Roman"/>
                          <a:cs typeface="Times New Roman"/>
                        </a:rPr>
                        <a:t>st</a:t>
                      </a:r>
                      <a:r>
                        <a:rPr lang="en-US" sz="1800">
                          <a:solidFill>
                            <a:srgbClr val="000000"/>
                          </a:solidFill>
                          <a:latin typeface="Calibri"/>
                          <a:ea typeface="Times New Roman"/>
                          <a:cs typeface="Times New Roman"/>
                        </a:rPr>
                        <a:t> </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28</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dirty="0">
                          <a:latin typeface="Calibri"/>
                          <a:ea typeface="Times New Roman"/>
                          <a:cs typeface="Times New Roman"/>
                        </a:rPr>
                        <a:t>Florin</a:t>
                      </a: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59,902</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29.64%</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20.75</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a:t>
                      </a:r>
                      <a:r>
                        <a:rPr lang="en-US" sz="1800" baseline="30000">
                          <a:solidFill>
                            <a:srgbClr val="000000"/>
                          </a:solidFill>
                          <a:latin typeface="Calibri"/>
                          <a:ea typeface="Times New Roman"/>
                          <a:cs typeface="Times New Roman"/>
                        </a:rPr>
                        <a:t>nd</a:t>
                      </a:r>
                      <a:r>
                        <a:rPr lang="en-US" sz="1800">
                          <a:solidFill>
                            <a:srgbClr val="000000"/>
                          </a:solidFill>
                          <a:latin typeface="Calibri"/>
                          <a:ea typeface="Times New Roman"/>
                          <a:cs typeface="Times New Roman"/>
                        </a:rPr>
                        <a:t> </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21</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Gondor</a:t>
                      </a: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48,338</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23.92%</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16.75</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16</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3</a:t>
                      </a:r>
                      <a:r>
                        <a:rPr lang="en-US" sz="1800" baseline="30000">
                          <a:solidFill>
                            <a:srgbClr val="000000"/>
                          </a:solidFill>
                          <a:latin typeface="Calibri"/>
                          <a:ea typeface="Times New Roman"/>
                          <a:cs typeface="Times New Roman"/>
                        </a:rPr>
                        <a:t>rd</a:t>
                      </a:r>
                      <a:r>
                        <a:rPr lang="en-US" sz="1800">
                          <a:solidFill>
                            <a:srgbClr val="000000"/>
                          </a:solidFill>
                          <a:latin typeface="Calibri"/>
                          <a:ea typeface="Times New Roman"/>
                          <a:cs typeface="Times New Roman"/>
                        </a:rPr>
                        <a:t> </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17</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Hyrkania</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13,405</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6.63%</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4.64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4</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dirty="0">
                        <a:solidFill>
                          <a:srgbClr val="000000"/>
                        </a:solidFill>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b="1">
                          <a:latin typeface="Calibri"/>
                          <a:ea typeface="Times New Roman"/>
                          <a:cs typeface="Times New Roman"/>
                        </a:rPr>
                        <a:t>Totals</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202,069</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100%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70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67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cs typeface="Times New Roman"/>
                        </a:rPr>
                        <a:t>70</a:t>
                      </a:r>
                      <a:endParaRPr lang="en-US" sz="1800" dirty="0">
                        <a:latin typeface="Calibri"/>
                        <a:ea typeface="Times New Roman"/>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Example</a:t>
            </a:r>
            <a:endParaRPr lang="en-US" dirty="0"/>
          </a:p>
        </p:txBody>
      </p:sp>
      <p:sp>
        <p:nvSpPr>
          <p:cNvPr id="3" name="Content Placeholder 2"/>
          <p:cNvSpPr>
            <a:spLocks noGrp="1"/>
          </p:cNvSpPr>
          <p:nvPr>
            <p:ph idx="1"/>
          </p:nvPr>
        </p:nvSpPr>
        <p:spPr/>
        <p:txBody>
          <a:bodyPr/>
          <a:lstStyle/>
          <a:p>
            <a:r>
              <a:rPr lang="en-US" dirty="0" smtClean="0"/>
              <a:t>Consider a fictional country with four states and a representative legislature with 50 seats</a:t>
            </a:r>
            <a:endParaRPr lang="en-US" dirty="0"/>
          </a:p>
        </p:txBody>
      </p:sp>
      <p:graphicFrame>
        <p:nvGraphicFramePr>
          <p:cNvPr id="4" name="Table 3"/>
          <p:cNvGraphicFramePr>
            <a:graphicFrameLocks noGrp="1"/>
          </p:cNvGraphicFramePr>
          <p:nvPr/>
        </p:nvGraphicFramePr>
        <p:xfrm>
          <a:off x="228597" y="3581400"/>
          <a:ext cx="2895603" cy="2463800"/>
        </p:xfrm>
        <a:graphic>
          <a:graphicData uri="http://schemas.openxmlformats.org/drawingml/2006/table">
            <a:tbl>
              <a:tblPr firstRow="1" bandRow="1">
                <a:tableStyleId>{5C22544A-7EE6-4342-B048-85BDC9FD1C3A}</a:tableStyleId>
              </a:tblPr>
              <a:tblGrid>
                <a:gridCol w="1524003"/>
                <a:gridCol w="1371600"/>
              </a:tblGrid>
              <a:tr h="60960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r>
              <a:tr h="370840">
                <a:tc>
                  <a:txBody>
                    <a:bodyPr/>
                    <a:lstStyle/>
                    <a:p>
                      <a:r>
                        <a:rPr lang="en-US" dirty="0" err="1" smtClean="0"/>
                        <a:t>Angria</a:t>
                      </a:r>
                      <a:endParaRPr lang="en-US" dirty="0"/>
                    </a:p>
                  </a:txBody>
                  <a:tcPr/>
                </a:tc>
                <a:tc>
                  <a:txBody>
                    <a:bodyPr/>
                    <a:lstStyle/>
                    <a:p>
                      <a:pPr algn="ctr"/>
                      <a:r>
                        <a:rPr lang="en-US" dirty="0" smtClean="0"/>
                        <a:t>80,000</a:t>
                      </a:r>
                      <a:endParaRPr lang="en-US" dirty="0"/>
                    </a:p>
                  </a:txBody>
                  <a:tcPr/>
                </a:tc>
              </a:tr>
              <a:tr h="370840">
                <a:tc>
                  <a:txBody>
                    <a:bodyPr/>
                    <a:lstStyle/>
                    <a:p>
                      <a:r>
                        <a:rPr lang="en-US" dirty="0" err="1" smtClean="0"/>
                        <a:t>Bretonnia</a:t>
                      </a:r>
                      <a:endParaRPr lang="en-US" dirty="0"/>
                    </a:p>
                  </a:txBody>
                  <a:tcPr/>
                </a:tc>
                <a:tc>
                  <a:txBody>
                    <a:bodyPr/>
                    <a:lstStyle/>
                    <a:p>
                      <a:pPr algn="ctr"/>
                      <a:r>
                        <a:rPr lang="en-US" dirty="0" smtClean="0"/>
                        <a:t>60,000</a:t>
                      </a:r>
                      <a:endParaRPr lang="en-US" dirty="0"/>
                    </a:p>
                  </a:txBody>
                  <a:tcPr/>
                </a:tc>
              </a:tr>
              <a:tr h="370840">
                <a:tc>
                  <a:txBody>
                    <a:bodyPr/>
                    <a:lstStyle/>
                    <a:p>
                      <a:r>
                        <a:rPr lang="en-US" dirty="0" err="1" smtClean="0"/>
                        <a:t>Curaguay</a:t>
                      </a:r>
                      <a:endParaRPr lang="en-US" dirty="0"/>
                    </a:p>
                  </a:txBody>
                  <a:tcPr/>
                </a:tc>
                <a:tc>
                  <a:txBody>
                    <a:bodyPr/>
                    <a:lstStyle/>
                    <a:p>
                      <a:pPr algn="ctr"/>
                      <a:r>
                        <a:rPr lang="en-US" dirty="0" smtClean="0"/>
                        <a:t>40,000</a:t>
                      </a:r>
                      <a:endParaRPr lang="en-US" dirty="0"/>
                    </a:p>
                  </a:txBody>
                  <a:tcPr/>
                </a:tc>
              </a:tr>
              <a:tr h="370840">
                <a:tc>
                  <a:txBody>
                    <a:bodyPr/>
                    <a:lstStyle/>
                    <a:p>
                      <a:r>
                        <a:rPr lang="en-US" dirty="0" err="1" smtClean="0"/>
                        <a:t>Dennenberg</a:t>
                      </a:r>
                      <a:endParaRPr lang="en-US" dirty="0"/>
                    </a:p>
                  </a:txBody>
                  <a:tcPr/>
                </a:tc>
                <a:tc>
                  <a:txBody>
                    <a:bodyPr/>
                    <a:lstStyle/>
                    <a:p>
                      <a:pPr algn="ctr"/>
                      <a:r>
                        <a:rPr lang="en-US" dirty="0" smtClean="0"/>
                        <a:t>20,000</a:t>
                      </a:r>
                      <a:endParaRPr lang="en-US" dirty="0"/>
                    </a:p>
                  </a:txBody>
                  <a:tcPr/>
                </a:tc>
              </a:tr>
              <a:tr h="370840">
                <a:tc>
                  <a:txBody>
                    <a:bodyPr/>
                    <a:lstStyle/>
                    <a:p>
                      <a:r>
                        <a:rPr lang="en-US" b="1" dirty="0" smtClean="0"/>
                        <a:t>Total</a:t>
                      </a:r>
                      <a:endParaRPr lang="en-US" b="1" dirty="0"/>
                    </a:p>
                  </a:txBody>
                  <a:tcPr/>
                </a:tc>
                <a:tc>
                  <a:txBody>
                    <a:bodyPr/>
                    <a:lstStyle/>
                    <a:p>
                      <a:pPr algn="ctr"/>
                      <a:r>
                        <a:rPr lang="en-US" b="1" dirty="0" smtClean="0"/>
                        <a:t>200,000</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States Paradox</a:t>
            </a:r>
            <a:endParaRPr lang="en-US" dirty="0"/>
          </a:p>
        </p:txBody>
      </p:sp>
      <p:graphicFrame>
        <p:nvGraphicFramePr>
          <p:cNvPr id="4" name="Table 3"/>
          <p:cNvGraphicFramePr>
            <a:graphicFrameLocks noGrp="1"/>
          </p:cNvGraphicFramePr>
          <p:nvPr/>
        </p:nvGraphicFramePr>
        <p:xfrm>
          <a:off x="228597" y="1586280"/>
          <a:ext cx="8686803" cy="2217420"/>
        </p:xfrm>
        <a:graphic>
          <a:graphicData uri="http://schemas.openxmlformats.org/drawingml/2006/table">
            <a:tbl>
              <a:tblPr firstRow="1" bandRow="1">
                <a:tableStyleId>{5C22544A-7EE6-4342-B048-85BDC9FD1C3A}</a:tableStyleId>
              </a:tblPr>
              <a:tblGrid>
                <a:gridCol w="1524003"/>
                <a:gridCol w="1371600"/>
                <a:gridCol w="1158240"/>
                <a:gridCol w="1158240"/>
                <a:gridCol w="1158240"/>
                <a:gridCol w="1158240"/>
                <a:gridCol w="1158240"/>
              </a:tblGrid>
              <a:tr h="561175">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c>
                  <a:txBody>
                    <a:bodyPr/>
                    <a:lstStyle/>
                    <a:p>
                      <a:pPr algn="ctr"/>
                      <a:r>
                        <a:rPr lang="en-US" dirty="0" smtClean="0"/>
                        <a:t>Priority</a:t>
                      </a:r>
                      <a:endParaRPr lang="en-US" dirty="0"/>
                    </a:p>
                  </a:txBody>
                  <a:tcPr anchor="ctr"/>
                </a:tc>
                <a:tc>
                  <a:txBody>
                    <a:bodyPr/>
                    <a:lstStyle/>
                    <a:p>
                      <a:pPr algn="ctr"/>
                      <a:r>
                        <a:rPr lang="en-US" dirty="0" smtClean="0"/>
                        <a:t>Seats</a:t>
                      </a:r>
                      <a:endParaRPr lang="en-US" dirty="0"/>
                    </a:p>
                  </a:txBody>
                  <a:tcPr anchor="ctr"/>
                </a:tc>
              </a:tr>
              <a:tr h="307116">
                <a:tc>
                  <a:txBody>
                    <a:bodyPr/>
                    <a:lstStyle/>
                    <a:p>
                      <a:pPr marL="0" marR="0">
                        <a:lnSpc>
                          <a:spcPct val="115000"/>
                        </a:lnSpc>
                        <a:spcBef>
                          <a:spcPts val="0"/>
                        </a:spcBef>
                        <a:spcAft>
                          <a:spcPts val="0"/>
                        </a:spcAft>
                      </a:pPr>
                      <a:r>
                        <a:rPr lang="en-US" sz="1800" dirty="0" err="1">
                          <a:latin typeface="Calibri"/>
                          <a:ea typeface="Times New Roman"/>
                          <a:cs typeface="Times New Roman"/>
                        </a:rPr>
                        <a:t>Elkabar</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80,424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39.80%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27.86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a:t>
                      </a:r>
                      <a:r>
                        <a:rPr lang="en-US" sz="1800" baseline="30000">
                          <a:solidFill>
                            <a:srgbClr val="000000"/>
                          </a:solidFill>
                          <a:latin typeface="Calibri"/>
                          <a:ea typeface="Times New Roman"/>
                          <a:cs typeface="Times New Roman"/>
                        </a:rPr>
                        <a:t>st</a:t>
                      </a:r>
                      <a:r>
                        <a:rPr lang="en-US" sz="1800">
                          <a:solidFill>
                            <a:srgbClr val="000000"/>
                          </a:solidFill>
                          <a:latin typeface="Calibri"/>
                          <a:ea typeface="Times New Roman"/>
                          <a:cs typeface="Times New Roman"/>
                        </a:rPr>
                        <a:t> </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28</a:t>
                      </a:r>
                      <a:endParaRPr lang="en-US" sz="1800">
                        <a:latin typeface="Calibri"/>
                        <a:ea typeface="Times New Roman"/>
                        <a:cs typeface="Times New Roman"/>
                      </a:endParaRPr>
                    </a:p>
                  </a:txBody>
                  <a:tcPr marL="68580" marR="68580" marT="0" marB="0" anchor="ctr"/>
                </a:tc>
              </a:tr>
              <a:tr h="307116">
                <a:tc>
                  <a:txBody>
                    <a:bodyPr/>
                    <a:lstStyle/>
                    <a:p>
                      <a:pPr marL="0" marR="0">
                        <a:lnSpc>
                          <a:spcPct val="115000"/>
                        </a:lnSpc>
                        <a:spcBef>
                          <a:spcPts val="0"/>
                        </a:spcBef>
                        <a:spcAft>
                          <a:spcPts val="0"/>
                        </a:spcAft>
                      </a:pPr>
                      <a:r>
                        <a:rPr lang="en-US" sz="1800" dirty="0">
                          <a:latin typeface="Calibri"/>
                          <a:ea typeface="Times New Roman"/>
                          <a:cs typeface="Times New Roman"/>
                        </a:rPr>
                        <a:t>Florin</a:t>
                      </a: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59,902</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29.64%</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20.75</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a:t>
                      </a:r>
                      <a:r>
                        <a:rPr lang="en-US" sz="1800" baseline="30000">
                          <a:solidFill>
                            <a:srgbClr val="000000"/>
                          </a:solidFill>
                          <a:latin typeface="Calibri"/>
                          <a:ea typeface="Times New Roman"/>
                          <a:cs typeface="Times New Roman"/>
                        </a:rPr>
                        <a:t>nd</a:t>
                      </a:r>
                      <a:r>
                        <a:rPr lang="en-US" sz="1800">
                          <a:solidFill>
                            <a:srgbClr val="000000"/>
                          </a:solidFill>
                          <a:latin typeface="Calibri"/>
                          <a:ea typeface="Times New Roman"/>
                          <a:cs typeface="Times New Roman"/>
                        </a:rPr>
                        <a:t> </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21</a:t>
                      </a:r>
                      <a:endParaRPr lang="en-US" sz="1800">
                        <a:latin typeface="Calibri"/>
                        <a:ea typeface="Times New Roman"/>
                        <a:cs typeface="Times New Roman"/>
                      </a:endParaRPr>
                    </a:p>
                  </a:txBody>
                  <a:tcPr marL="68580" marR="68580" marT="0" marB="0" anchor="ctr"/>
                </a:tc>
              </a:tr>
              <a:tr h="307116">
                <a:tc>
                  <a:txBody>
                    <a:bodyPr/>
                    <a:lstStyle/>
                    <a:p>
                      <a:pPr marL="0" marR="0">
                        <a:lnSpc>
                          <a:spcPct val="115000"/>
                        </a:lnSpc>
                        <a:spcBef>
                          <a:spcPts val="0"/>
                        </a:spcBef>
                        <a:spcAft>
                          <a:spcPts val="0"/>
                        </a:spcAft>
                      </a:pPr>
                      <a:r>
                        <a:rPr lang="en-US" sz="1800">
                          <a:latin typeface="Calibri"/>
                          <a:ea typeface="Times New Roman"/>
                          <a:cs typeface="Times New Roman"/>
                        </a:rPr>
                        <a:t>Gondor</a:t>
                      </a: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48,338</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23.92%</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16.75</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16</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3</a:t>
                      </a:r>
                      <a:r>
                        <a:rPr lang="en-US" sz="1800" baseline="30000">
                          <a:solidFill>
                            <a:srgbClr val="000000"/>
                          </a:solidFill>
                          <a:latin typeface="Calibri"/>
                          <a:ea typeface="Times New Roman"/>
                          <a:cs typeface="Times New Roman"/>
                        </a:rPr>
                        <a:t>rd</a:t>
                      </a:r>
                      <a:r>
                        <a:rPr lang="en-US" sz="1800">
                          <a:solidFill>
                            <a:srgbClr val="000000"/>
                          </a:solidFill>
                          <a:latin typeface="Calibri"/>
                          <a:ea typeface="Times New Roman"/>
                          <a:cs typeface="Times New Roman"/>
                        </a:rPr>
                        <a:t> </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17</a:t>
                      </a:r>
                      <a:endParaRPr lang="en-US" sz="1800">
                        <a:latin typeface="Calibri"/>
                        <a:ea typeface="Times New Roman"/>
                        <a:cs typeface="Times New Roman"/>
                      </a:endParaRPr>
                    </a:p>
                  </a:txBody>
                  <a:tcPr marL="68580" marR="68580" marT="0" marB="0" anchor="ctr"/>
                </a:tc>
              </a:tr>
              <a:tr h="307116">
                <a:tc>
                  <a:txBody>
                    <a:bodyPr/>
                    <a:lstStyle/>
                    <a:p>
                      <a:pPr marL="0" marR="0">
                        <a:lnSpc>
                          <a:spcPct val="115000"/>
                        </a:lnSpc>
                        <a:spcBef>
                          <a:spcPts val="0"/>
                        </a:spcBef>
                        <a:spcAft>
                          <a:spcPts val="0"/>
                        </a:spcAft>
                      </a:pPr>
                      <a:r>
                        <a:rPr lang="en-US" sz="1800">
                          <a:latin typeface="Calibri"/>
                          <a:ea typeface="Times New Roman"/>
                          <a:cs typeface="Times New Roman"/>
                        </a:rPr>
                        <a:t>Hyrkania</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13,405</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6.63%</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4.64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4</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dirty="0">
                        <a:solidFill>
                          <a:srgbClr val="000000"/>
                        </a:solidFill>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cs typeface="Times New Roman"/>
                        </a:rPr>
                        <a:t>4</a:t>
                      </a:r>
                      <a:endParaRPr lang="en-US" sz="1800" b="1" dirty="0">
                        <a:latin typeface="Calibri"/>
                        <a:ea typeface="Times New Roman"/>
                        <a:cs typeface="Times New Roman"/>
                      </a:endParaRPr>
                    </a:p>
                  </a:txBody>
                  <a:tcPr marL="68580" marR="68580" marT="0" marB="0" anchor="ctr"/>
                </a:tc>
              </a:tr>
              <a:tr h="307116">
                <a:tc>
                  <a:txBody>
                    <a:bodyPr/>
                    <a:lstStyle/>
                    <a:p>
                      <a:pPr marL="0" marR="0">
                        <a:lnSpc>
                          <a:spcPct val="115000"/>
                        </a:lnSpc>
                        <a:spcBef>
                          <a:spcPts val="0"/>
                        </a:spcBef>
                        <a:spcAft>
                          <a:spcPts val="0"/>
                        </a:spcAft>
                      </a:pPr>
                      <a:r>
                        <a:rPr lang="en-US" sz="1800" b="1">
                          <a:latin typeface="Calibri"/>
                          <a:ea typeface="Times New Roman"/>
                          <a:cs typeface="Times New Roman"/>
                        </a:rPr>
                        <a:t>Totals</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202,069</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100%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70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67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cs typeface="Times New Roman"/>
                        </a:rPr>
                        <a:t>70</a:t>
                      </a:r>
                      <a:endParaRPr lang="en-US" sz="1800" dirty="0">
                        <a:latin typeface="Calibri"/>
                        <a:ea typeface="Times New Roman"/>
                        <a:cs typeface="Times New Roman"/>
                      </a:endParaRPr>
                    </a:p>
                  </a:txBody>
                  <a:tcPr marL="68580" marR="68580" marT="0" marB="0" anchor="ctr"/>
                </a:tc>
              </a:tr>
            </a:tbl>
          </a:graphicData>
        </a:graphic>
      </p:graphicFrame>
      <p:graphicFrame>
        <p:nvGraphicFramePr>
          <p:cNvPr id="6" name="Table 5"/>
          <p:cNvGraphicFramePr>
            <a:graphicFrameLocks noGrp="1"/>
          </p:cNvGraphicFramePr>
          <p:nvPr/>
        </p:nvGraphicFramePr>
        <p:xfrm>
          <a:off x="228597" y="3955407"/>
          <a:ext cx="8686803" cy="2532888"/>
        </p:xfrm>
        <a:graphic>
          <a:graphicData uri="http://schemas.openxmlformats.org/drawingml/2006/table">
            <a:tbl>
              <a:tblPr firstRow="1" bandRow="1">
                <a:tableStyleId>{5C22544A-7EE6-4342-B048-85BDC9FD1C3A}</a:tableStyleId>
              </a:tblPr>
              <a:tblGrid>
                <a:gridCol w="1524003"/>
                <a:gridCol w="1371600"/>
                <a:gridCol w="1158240"/>
                <a:gridCol w="1158240"/>
                <a:gridCol w="1158240"/>
                <a:gridCol w="1158240"/>
                <a:gridCol w="1158240"/>
              </a:tblGrid>
              <a:tr h="61427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c>
                  <a:txBody>
                    <a:bodyPr/>
                    <a:lstStyle/>
                    <a:p>
                      <a:pPr algn="ctr"/>
                      <a:r>
                        <a:rPr lang="en-US" dirty="0" smtClean="0"/>
                        <a:t>Priority</a:t>
                      </a:r>
                      <a:endParaRPr lang="en-US" dirty="0"/>
                    </a:p>
                  </a:txBody>
                  <a:tcPr anchor="ctr"/>
                </a:tc>
                <a:tc>
                  <a:txBody>
                    <a:bodyPr/>
                    <a:lstStyle/>
                    <a:p>
                      <a:pPr algn="ctr"/>
                      <a:r>
                        <a:rPr lang="en-US" dirty="0" smtClean="0"/>
                        <a:t>Seats</a:t>
                      </a:r>
                      <a:endParaRPr lang="en-US" dirty="0"/>
                    </a:p>
                  </a:txBody>
                  <a:tcPr anchor="ctr"/>
                </a:tc>
              </a:tr>
              <a:tr h="300569">
                <a:tc>
                  <a:txBody>
                    <a:bodyPr/>
                    <a:lstStyle/>
                    <a:p>
                      <a:pPr marL="0" marR="0">
                        <a:lnSpc>
                          <a:spcPct val="115000"/>
                        </a:lnSpc>
                        <a:spcBef>
                          <a:spcPts val="0"/>
                        </a:spcBef>
                        <a:spcAft>
                          <a:spcPts val="0"/>
                        </a:spcAft>
                      </a:pPr>
                      <a:r>
                        <a:rPr lang="en-US" sz="1800">
                          <a:latin typeface="Calibri"/>
                          <a:ea typeface="Times New Roman"/>
                          <a:cs typeface="Times New Roman"/>
                        </a:rPr>
                        <a:t>Elkabar</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80,424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38.72%</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27.11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a:solidFill>
                          <a:srgbClr val="000000"/>
                        </a:solidFill>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27</a:t>
                      </a:r>
                      <a:endParaRPr lang="en-US" sz="1800" dirty="0">
                        <a:latin typeface="Calibri"/>
                        <a:ea typeface="Times New Roman"/>
                        <a:cs typeface="Times New Roman"/>
                      </a:endParaRPr>
                    </a:p>
                  </a:txBody>
                  <a:tcPr marL="68580" marR="68580" marT="0" marB="0" anchor="ctr"/>
                </a:tc>
              </a:tr>
              <a:tr h="300569">
                <a:tc>
                  <a:txBody>
                    <a:bodyPr/>
                    <a:lstStyle/>
                    <a:p>
                      <a:pPr marL="0" marR="0">
                        <a:lnSpc>
                          <a:spcPct val="115000"/>
                        </a:lnSpc>
                        <a:spcBef>
                          <a:spcPts val="0"/>
                        </a:spcBef>
                        <a:spcAft>
                          <a:spcPts val="0"/>
                        </a:spcAft>
                      </a:pPr>
                      <a:r>
                        <a:rPr lang="en-US" sz="1800">
                          <a:latin typeface="Calibri"/>
                          <a:ea typeface="Times New Roman"/>
                          <a:cs typeface="Times New Roman"/>
                        </a:rPr>
                        <a:t>Florin</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59,902</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28.84%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20.19</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a:solidFill>
                          <a:srgbClr val="000000"/>
                        </a:solidFill>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20</a:t>
                      </a:r>
                      <a:endParaRPr lang="en-US" sz="1800">
                        <a:latin typeface="Calibri"/>
                        <a:ea typeface="Times New Roman"/>
                        <a:cs typeface="Times New Roman"/>
                      </a:endParaRPr>
                    </a:p>
                  </a:txBody>
                  <a:tcPr marL="68580" marR="68580" marT="0" marB="0" anchor="ctr"/>
                </a:tc>
              </a:tr>
              <a:tr h="300569">
                <a:tc>
                  <a:txBody>
                    <a:bodyPr/>
                    <a:lstStyle/>
                    <a:p>
                      <a:pPr marL="0" marR="0">
                        <a:lnSpc>
                          <a:spcPct val="115000"/>
                        </a:lnSpc>
                        <a:spcBef>
                          <a:spcPts val="0"/>
                        </a:spcBef>
                        <a:spcAft>
                          <a:spcPts val="0"/>
                        </a:spcAft>
                      </a:pPr>
                      <a:r>
                        <a:rPr lang="en-US" sz="1800">
                          <a:latin typeface="Calibri"/>
                          <a:ea typeface="Times New Roman"/>
                          <a:cs typeface="Times New Roman"/>
                        </a:rPr>
                        <a:t>Gondor</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48,338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23.28%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16.29</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a:solidFill>
                          <a:srgbClr val="000000"/>
                        </a:solidFill>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16</a:t>
                      </a:r>
                      <a:endParaRPr lang="en-US" sz="1800">
                        <a:latin typeface="Calibri"/>
                        <a:ea typeface="Times New Roman"/>
                        <a:cs typeface="Times New Roman"/>
                      </a:endParaRPr>
                    </a:p>
                  </a:txBody>
                  <a:tcPr marL="68580" marR="68580" marT="0" marB="0" anchor="ctr"/>
                </a:tc>
              </a:tr>
              <a:tr h="300569">
                <a:tc>
                  <a:txBody>
                    <a:bodyPr/>
                    <a:lstStyle/>
                    <a:p>
                      <a:pPr marL="0" marR="0">
                        <a:lnSpc>
                          <a:spcPct val="115000"/>
                        </a:lnSpc>
                        <a:spcBef>
                          <a:spcPts val="0"/>
                        </a:spcBef>
                        <a:spcAft>
                          <a:spcPts val="0"/>
                        </a:spcAft>
                      </a:pPr>
                      <a:r>
                        <a:rPr lang="en-US" sz="1800">
                          <a:latin typeface="Calibri"/>
                          <a:ea typeface="Times New Roman"/>
                          <a:cs typeface="Times New Roman"/>
                        </a:rPr>
                        <a:t>Hyrkania</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13,405</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6.45%</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4.52</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a:t>
                      </a:r>
                      <a:r>
                        <a:rPr lang="en-US" sz="1800" baseline="30000">
                          <a:solidFill>
                            <a:srgbClr val="000000"/>
                          </a:solidFill>
                          <a:latin typeface="Calibri"/>
                          <a:ea typeface="Times New Roman"/>
                          <a:cs typeface="Times New Roman"/>
                        </a:rPr>
                        <a:t>nd</a:t>
                      </a:r>
                      <a:r>
                        <a:rPr lang="en-US" sz="1800">
                          <a:solidFill>
                            <a:srgbClr val="000000"/>
                          </a:solidFill>
                          <a:latin typeface="Calibri"/>
                          <a:ea typeface="Times New Roman"/>
                          <a:cs typeface="Times New Roman"/>
                        </a:rPr>
                        <a:t> </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latin typeface="Calibri"/>
                          <a:ea typeface="Times New Roman"/>
                          <a:cs typeface="Times New Roman"/>
                        </a:rPr>
                        <a:t>5</a:t>
                      </a:r>
                      <a:endParaRPr lang="en-US" sz="1800" dirty="0">
                        <a:latin typeface="Calibri"/>
                        <a:ea typeface="Times New Roman"/>
                        <a:cs typeface="Times New Roman"/>
                      </a:endParaRPr>
                    </a:p>
                  </a:txBody>
                  <a:tcPr marL="68580" marR="68580" marT="0" marB="0" anchor="ctr"/>
                </a:tc>
              </a:tr>
              <a:tr h="300569">
                <a:tc>
                  <a:txBody>
                    <a:bodyPr/>
                    <a:lstStyle/>
                    <a:p>
                      <a:pPr marL="0" marR="0">
                        <a:lnSpc>
                          <a:spcPct val="115000"/>
                        </a:lnSpc>
                        <a:spcBef>
                          <a:spcPts val="0"/>
                        </a:spcBef>
                        <a:spcAft>
                          <a:spcPts val="0"/>
                        </a:spcAft>
                      </a:pPr>
                      <a:r>
                        <a:rPr lang="en-US" sz="1800">
                          <a:latin typeface="Calibri"/>
                          <a:ea typeface="Times New Roman"/>
                          <a:cs typeface="Times New Roman"/>
                        </a:rPr>
                        <a:t>Ishtar</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5,611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2.70%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1.89</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a:t>
                      </a:r>
                      <a:r>
                        <a:rPr lang="en-US" sz="1800" baseline="30000">
                          <a:solidFill>
                            <a:srgbClr val="000000"/>
                          </a:solidFill>
                          <a:latin typeface="Calibri"/>
                          <a:ea typeface="Times New Roman"/>
                          <a:cs typeface="Times New Roman"/>
                        </a:rPr>
                        <a:t>st</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a:t>
                      </a:r>
                      <a:endParaRPr lang="en-US" sz="1800">
                        <a:latin typeface="Calibri"/>
                        <a:ea typeface="Times New Roman"/>
                        <a:cs typeface="Times New Roman"/>
                      </a:endParaRPr>
                    </a:p>
                  </a:txBody>
                  <a:tcPr marL="68580" marR="68580" marT="0" marB="0" anchor="ctr"/>
                </a:tc>
              </a:tr>
              <a:tr h="300569">
                <a:tc>
                  <a:txBody>
                    <a:bodyPr/>
                    <a:lstStyle/>
                    <a:p>
                      <a:pPr marL="0" marR="0">
                        <a:lnSpc>
                          <a:spcPct val="115000"/>
                        </a:lnSpc>
                        <a:spcBef>
                          <a:spcPts val="0"/>
                        </a:spcBef>
                        <a:spcAft>
                          <a:spcPts val="0"/>
                        </a:spcAft>
                      </a:pPr>
                      <a:r>
                        <a:rPr lang="en-US" sz="1800" b="1">
                          <a:latin typeface="Calibri"/>
                          <a:ea typeface="Times New Roman"/>
                          <a:cs typeface="Times New Roman"/>
                        </a:rPr>
                        <a:t>Totals</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207,680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100%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cs typeface="Times New Roman"/>
                        </a:rPr>
                        <a:t>70</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68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cs typeface="Times New Roman"/>
                        </a:rPr>
                        <a:t>70</a:t>
                      </a:r>
                      <a:endParaRPr lang="en-US" sz="1800" dirty="0">
                        <a:latin typeface="Calibri"/>
                        <a:ea typeface="Times New Roman"/>
                        <a:cs typeface="Times New Roman"/>
                      </a:endParaRPr>
                    </a:p>
                  </a:txBody>
                  <a:tcPr marL="68580" marR="68580" marT="0" marB="0" anchor="ctr"/>
                </a:tc>
              </a:tr>
            </a:tbl>
          </a:graphicData>
        </a:graphic>
      </p:graphicFrame>
      <p:sp>
        <p:nvSpPr>
          <p:cNvPr id="7" name="Oval 6"/>
          <p:cNvSpPr/>
          <p:nvPr/>
        </p:nvSpPr>
        <p:spPr>
          <a:xfrm>
            <a:off x="8028710" y="3144975"/>
            <a:ext cx="609600" cy="381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8014855" y="5514118"/>
            <a:ext cx="609600" cy="381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States Paradox</a:t>
            </a:r>
            <a:endParaRPr lang="en-US" dirty="0"/>
          </a:p>
        </p:txBody>
      </p:sp>
      <p:sp>
        <p:nvSpPr>
          <p:cNvPr id="3" name="Content Placeholder 2"/>
          <p:cNvSpPr>
            <a:spLocks noGrp="1"/>
          </p:cNvSpPr>
          <p:nvPr>
            <p:ph idx="1"/>
          </p:nvPr>
        </p:nvSpPr>
        <p:spPr>
          <a:xfrm>
            <a:off x="457200" y="1775191"/>
            <a:ext cx="5417127" cy="4625609"/>
          </a:xfrm>
        </p:spPr>
        <p:txBody>
          <a:bodyPr/>
          <a:lstStyle/>
          <a:p>
            <a:r>
              <a:rPr lang="en-US" dirty="0" smtClean="0"/>
              <a:t>In 1907, when Oklahoma was admitted to the Union, the total number of seats in Congress did not change</a:t>
            </a:r>
          </a:p>
          <a:p>
            <a:endParaRPr lang="en-US" dirty="0" smtClean="0"/>
          </a:p>
          <a:p>
            <a:r>
              <a:rPr lang="en-US" dirty="0" smtClean="0"/>
              <a:t>Oklahoma was assigned 5 seats, but this resulted in Maine gaining a seat!</a:t>
            </a:r>
            <a:endParaRPr lang="en-US" dirty="0"/>
          </a:p>
        </p:txBody>
      </p:sp>
      <p:pic>
        <p:nvPicPr>
          <p:cNvPr id="4" name="Picture 3" descr="oklahoma.png"/>
          <p:cNvPicPr>
            <a:picLocks noChangeAspect="1"/>
          </p:cNvPicPr>
          <p:nvPr/>
        </p:nvPicPr>
        <p:blipFill>
          <a:blip r:embed="rId2" cstate="print"/>
          <a:stretch>
            <a:fillRect/>
          </a:stretch>
        </p:blipFill>
        <p:spPr>
          <a:xfrm>
            <a:off x="5570914" y="4168218"/>
            <a:ext cx="3043229" cy="1737360"/>
          </a:xfrm>
          <a:prstGeom prst="rect">
            <a:avLst/>
          </a:prstGeom>
          <a:ln w="38100" cmpd="thickThin">
            <a:solidFill>
              <a:schemeClr val="tx1"/>
            </a:solidFill>
          </a:ln>
        </p:spPr>
      </p:pic>
      <p:pic>
        <p:nvPicPr>
          <p:cNvPr id="5" name="Picture 4" descr="maine.png"/>
          <p:cNvPicPr>
            <a:picLocks noChangeAspect="1"/>
          </p:cNvPicPr>
          <p:nvPr/>
        </p:nvPicPr>
        <p:blipFill>
          <a:blip r:embed="rId3" cstate="print"/>
          <a:stretch>
            <a:fillRect/>
          </a:stretch>
        </p:blipFill>
        <p:spPr>
          <a:xfrm>
            <a:off x="6815943" y="1800756"/>
            <a:ext cx="1430045" cy="2011680"/>
          </a:xfrm>
          <a:prstGeom prst="rect">
            <a:avLst/>
          </a:prstGeom>
          <a:ln w="38100" cmpd="thickThin">
            <a:solidFill>
              <a:schemeClr val="tx1"/>
            </a:solidFill>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Population Paradox</a:t>
            </a:r>
            <a:endParaRPr lang="en-US" dirty="0"/>
          </a:p>
        </p:txBody>
      </p:sp>
      <p:sp>
        <p:nvSpPr>
          <p:cNvPr id="3" name="Content Placeholder 2"/>
          <p:cNvSpPr>
            <a:spLocks noGrp="1"/>
          </p:cNvSpPr>
          <p:nvPr>
            <p:ph idx="1"/>
          </p:nvPr>
        </p:nvSpPr>
        <p:spPr/>
        <p:txBody>
          <a:bodyPr/>
          <a:lstStyle/>
          <a:p>
            <a:r>
              <a:rPr lang="en-US" dirty="0" smtClean="0"/>
              <a:t>As time goes on, populations of states change</a:t>
            </a:r>
          </a:p>
          <a:p>
            <a:endParaRPr lang="en-US" dirty="0" smtClean="0"/>
          </a:p>
          <a:p>
            <a:r>
              <a:rPr lang="en-US" dirty="0" smtClean="0"/>
              <a:t>States that increase population rapidly </a:t>
            </a:r>
            <a:r>
              <a:rPr lang="en-US" i="1" dirty="0" smtClean="0"/>
              <a:t>should</a:t>
            </a:r>
            <a:r>
              <a:rPr lang="en-US" dirty="0" smtClean="0"/>
              <a:t> gain seats over those that do not</a:t>
            </a:r>
          </a:p>
          <a:p>
            <a:endParaRPr lang="en-US" dirty="0" smtClean="0"/>
          </a:p>
          <a:p>
            <a:r>
              <a:rPr lang="en-US" dirty="0" smtClean="0"/>
              <a:t>However, this doesn’t always happen</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Population Paradox</a:t>
            </a:r>
            <a:endParaRPr lang="en-US" dirty="0"/>
          </a:p>
        </p:txBody>
      </p:sp>
      <p:sp>
        <p:nvSpPr>
          <p:cNvPr id="3" name="Content Placeholder 2"/>
          <p:cNvSpPr>
            <a:spLocks noGrp="1"/>
          </p:cNvSpPr>
          <p:nvPr>
            <p:ph idx="1"/>
          </p:nvPr>
        </p:nvSpPr>
        <p:spPr/>
        <p:txBody>
          <a:bodyPr/>
          <a:lstStyle/>
          <a:p>
            <a:r>
              <a:rPr lang="en-US" dirty="0" smtClean="0"/>
              <a:t>Consider this country with 4 states and 100 seats</a:t>
            </a:r>
            <a:endParaRPr lang="en-US" dirty="0"/>
          </a:p>
        </p:txBody>
      </p:sp>
      <p:graphicFrame>
        <p:nvGraphicFramePr>
          <p:cNvPr id="4" name="Table 3"/>
          <p:cNvGraphicFramePr>
            <a:graphicFrameLocks noGrp="1"/>
          </p:cNvGraphicFramePr>
          <p:nvPr/>
        </p:nvGraphicFramePr>
        <p:xfrm>
          <a:off x="228597" y="3581400"/>
          <a:ext cx="868680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c>
                  <a:txBody>
                    <a:bodyPr/>
                    <a:lstStyle/>
                    <a:p>
                      <a:pPr algn="ctr"/>
                      <a:r>
                        <a:rPr lang="en-US" dirty="0" smtClean="0"/>
                        <a:t>Priority</a:t>
                      </a:r>
                      <a:endParaRPr lang="en-US" dirty="0"/>
                    </a:p>
                  </a:txBody>
                  <a:tcPr anchor="ctr"/>
                </a:tc>
                <a:tc>
                  <a:txBody>
                    <a:bodyPr/>
                    <a:lstStyle/>
                    <a:p>
                      <a:pPr algn="ctr"/>
                      <a:r>
                        <a:rPr lang="en-US" dirty="0" smtClean="0"/>
                        <a:t>Seats</a:t>
                      </a:r>
                      <a:endParaRPr lang="en-US" dirty="0"/>
                    </a:p>
                  </a:txBody>
                  <a:tcPr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Javasu</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28,900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18.09%</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18.09</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a:solidFill>
                          <a:srgbClr val="000000"/>
                        </a:solidFill>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18</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Karjastan</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76,200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47.68%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47.68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a:t>
                      </a:r>
                      <a:r>
                        <a:rPr lang="en-US" sz="1800" baseline="30000">
                          <a:solidFill>
                            <a:srgbClr val="000000"/>
                          </a:solidFill>
                          <a:latin typeface="Calibri"/>
                          <a:ea typeface="Times New Roman"/>
                          <a:cs typeface="Times New Roman"/>
                        </a:rPr>
                        <a:t>st</a:t>
                      </a:r>
                      <a:r>
                        <a:rPr lang="en-US" sz="1800">
                          <a:solidFill>
                            <a:srgbClr val="000000"/>
                          </a:solidFill>
                          <a:latin typeface="Calibri"/>
                          <a:ea typeface="Times New Roman"/>
                          <a:cs typeface="Times New Roman"/>
                        </a:rPr>
                        <a:t> </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48</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Libria</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44,200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27.66%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27.66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a:t>
                      </a:r>
                      <a:r>
                        <a:rPr lang="en-US" sz="1800" baseline="30000">
                          <a:solidFill>
                            <a:srgbClr val="000000"/>
                          </a:solidFill>
                          <a:latin typeface="Calibri"/>
                          <a:ea typeface="Times New Roman"/>
                          <a:cs typeface="Times New Roman"/>
                        </a:rPr>
                        <a:t>nd</a:t>
                      </a:r>
                      <a:r>
                        <a:rPr lang="en-US" sz="1800">
                          <a:solidFill>
                            <a:srgbClr val="000000"/>
                          </a:solidFill>
                          <a:latin typeface="Calibri"/>
                          <a:ea typeface="Times New Roman"/>
                          <a:cs typeface="Times New Roman"/>
                        </a:rPr>
                        <a:t> </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28</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Malbonia</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10,500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6.57%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6.57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a:solidFill>
                          <a:srgbClr val="000000"/>
                        </a:solidFill>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6</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b="1">
                          <a:latin typeface="Calibri"/>
                          <a:ea typeface="Times New Roman"/>
                          <a:cs typeface="Times New Roman"/>
                        </a:rPr>
                        <a:t>Totals</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159,800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100%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100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98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cs typeface="Times New Roman"/>
                        </a:rPr>
                        <a:t>100</a:t>
                      </a:r>
                      <a:endParaRPr lang="en-US" sz="1800" dirty="0">
                        <a:latin typeface="Calibri"/>
                        <a:ea typeface="Times New Roman"/>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Population Paradox</a:t>
            </a:r>
            <a:endParaRPr lang="en-US" dirty="0"/>
          </a:p>
        </p:txBody>
      </p:sp>
      <p:sp>
        <p:nvSpPr>
          <p:cNvPr id="3" name="Content Placeholder 2"/>
          <p:cNvSpPr>
            <a:spLocks noGrp="1"/>
          </p:cNvSpPr>
          <p:nvPr>
            <p:ph idx="1"/>
          </p:nvPr>
        </p:nvSpPr>
        <p:spPr/>
        <p:txBody>
          <a:bodyPr/>
          <a:lstStyle/>
          <a:p>
            <a:r>
              <a:rPr lang="en-US" dirty="0" smtClean="0"/>
              <a:t>Suppose that the populations of the states change</a:t>
            </a:r>
            <a:endParaRPr lang="en-US" dirty="0"/>
          </a:p>
        </p:txBody>
      </p:sp>
      <p:graphicFrame>
        <p:nvGraphicFramePr>
          <p:cNvPr id="4" name="Table 3"/>
          <p:cNvGraphicFramePr>
            <a:graphicFrameLocks noGrp="1"/>
          </p:cNvGraphicFramePr>
          <p:nvPr/>
        </p:nvGraphicFramePr>
        <p:xfrm>
          <a:off x="228597" y="3581400"/>
          <a:ext cx="868680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c>
                  <a:txBody>
                    <a:bodyPr/>
                    <a:lstStyle/>
                    <a:p>
                      <a:pPr algn="ctr"/>
                      <a:r>
                        <a:rPr lang="en-US" dirty="0" smtClean="0"/>
                        <a:t>Priority</a:t>
                      </a:r>
                      <a:endParaRPr lang="en-US" dirty="0"/>
                    </a:p>
                  </a:txBody>
                  <a:tcPr anchor="ctr"/>
                </a:tc>
                <a:tc>
                  <a:txBody>
                    <a:bodyPr/>
                    <a:lstStyle/>
                    <a:p>
                      <a:pPr algn="ctr"/>
                      <a:r>
                        <a:rPr lang="en-US" dirty="0" smtClean="0"/>
                        <a:t>Seats</a:t>
                      </a:r>
                      <a:endParaRPr lang="en-US" dirty="0"/>
                    </a:p>
                  </a:txBody>
                  <a:tcPr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Javasu</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28,900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18.09%</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18.09</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a:solidFill>
                          <a:srgbClr val="000000"/>
                        </a:solidFill>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18</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Karjastan</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76,200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47.68%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47.68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a:t>
                      </a:r>
                      <a:r>
                        <a:rPr lang="en-US" sz="1800" baseline="30000">
                          <a:solidFill>
                            <a:srgbClr val="000000"/>
                          </a:solidFill>
                          <a:latin typeface="Calibri"/>
                          <a:ea typeface="Times New Roman"/>
                          <a:cs typeface="Times New Roman"/>
                        </a:rPr>
                        <a:t>st</a:t>
                      </a:r>
                      <a:r>
                        <a:rPr lang="en-US" sz="1800">
                          <a:solidFill>
                            <a:srgbClr val="000000"/>
                          </a:solidFill>
                          <a:latin typeface="Calibri"/>
                          <a:ea typeface="Times New Roman"/>
                          <a:cs typeface="Times New Roman"/>
                        </a:rPr>
                        <a:t> </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48</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Libria</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44,200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27.66%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27.66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a:t>
                      </a:r>
                      <a:r>
                        <a:rPr lang="en-US" sz="1800" baseline="30000">
                          <a:solidFill>
                            <a:srgbClr val="000000"/>
                          </a:solidFill>
                          <a:latin typeface="Calibri"/>
                          <a:ea typeface="Times New Roman"/>
                          <a:cs typeface="Times New Roman"/>
                        </a:rPr>
                        <a:t>nd</a:t>
                      </a:r>
                      <a:r>
                        <a:rPr lang="en-US" sz="1800">
                          <a:solidFill>
                            <a:srgbClr val="000000"/>
                          </a:solidFill>
                          <a:latin typeface="Calibri"/>
                          <a:ea typeface="Times New Roman"/>
                          <a:cs typeface="Times New Roman"/>
                        </a:rPr>
                        <a:t> </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28</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Malbonia</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10,500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6.57%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6.57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a:solidFill>
                          <a:srgbClr val="000000"/>
                        </a:solidFill>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6</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b="1">
                          <a:latin typeface="Calibri"/>
                          <a:ea typeface="Times New Roman"/>
                          <a:cs typeface="Times New Roman"/>
                        </a:rPr>
                        <a:t>Totals</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159,800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100%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100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98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cs typeface="Times New Roman"/>
                        </a:rPr>
                        <a:t>100</a:t>
                      </a:r>
                      <a:endParaRPr lang="en-US" sz="1800" dirty="0">
                        <a:latin typeface="Calibri"/>
                        <a:ea typeface="Times New Roman"/>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Population Paradox</a:t>
            </a:r>
            <a:endParaRPr lang="en-US" dirty="0"/>
          </a:p>
        </p:txBody>
      </p:sp>
      <p:graphicFrame>
        <p:nvGraphicFramePr>
          <p:cNvPr id="4" name="Table 3"/>
          <p:cNvGraphicFramePr>
            <a:graphicFrameLocks noGrp="1"/>
          </p:cNvGraphicFramePr>
          <p:nvPr/>
        </p:nvGraphicFramePr>
        <p:xfrm>
          <a:off x="228597" y="1586280"/>
          <a:ext cx="868680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c>
                  <a:txBody>
                    <a:bodyPr/>
                    <a:lstStyle/>
                    <a:p>
                      <a:pPr algn="ctr"/>
                      <a:r>
                        <a:rPr lang="en-US" dirty="0" smtClean="0"/>
                        <a:t>Priority</a:t>
                      </a:r>
                      <a:endParaRPr lang="en-US" dirty="0"/>
                    </a:p>
                  </a:txBody>
                  <a:tcPr anchor="ctr"/>
                </a:tc>
                <a:tc>
                  <a:txBody>
                    <a:bodyPr/>
                    <a:lstStyle/>
                    <a:p>
                      <a:pPr algn="ctr"/>
                      <a:r>
                        <a:rPr lang="en-US" dirty="0" smtClean="0"/>
                        <a:t>Seats</a:t>
                      </a:r>
                      <a:endParaRPr lang="en-US" dirty="0"/>
                    </a:p>
                  </a:txBody>
                  <a:tcPr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Javasu</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28,900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18.09%</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18.09</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a:solidFill>
                          <a:srgbClr val="000000"/>
                        </a:solidFill>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18</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Karjastan</a:t>
                      </a: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cs typeface="Times New Roman"/>
                        </a:rPr>
                        <a:t>76,200</a:t>
                      </a:r>
                      <a:endParaRPr lang="en-US" sz="1800" b="1"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47.68%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47.68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a:t>
                      </a:r>
                      <a:r>
                        <a:rPr lang="en-US" sz="1800" baseline="30000">
                          <a:solidFill>
                            <a:srgbClr val="000000"/>
                          </a:solidFill>
                          <a:latin typeface="Calibri"/>
                          <a:ea typeface="Times New Roman"/>
                          <a:cs typeface="Times New Roman"/>
                        </a:rPr>
                        <a:t>st</a:t>
                      </a:r>
                      <a:r>
                        <a:rPr lang="en-US" sz="1800">
                          <a:solidFill>
                            <a:srgbClr val="000000"/>
                          </a:solidFill>
                          <a:latin typeface="Calibri"/>
                          <a:ea typeface="Times New Roman"/>
                          <a:cs typeface="Times New Roman"/>
                        </a:rPr>
                        <a:t> </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cs typeface="Times New Roman"/>
                        </a:rPr>
                        <a:t>48</a:t>
                      </a:r>
                      <a:endParaRPr lang="en-US" sz="1800" b="1" dirty="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Libria</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44,200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27.66%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27.66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a:t>
                      </a:r>
                      <a:r>
                        <a:rPr lang="en-US" sz="1800" baseline="30000">
                          <a:solidFill>
                            <a:srgbClr val="000000"/>
                          </a:solidFill>
                          <a:latin typeface="Calibri"/>
                          <a:ea typeface="Times New Roman"/>
                          <a:cs typeface="Times New Roman"/>
                        </a:rPr>
                        <a:t>nd</a:t>
                      </a:r>
                      <a:r>
                        <a:rPr lang="en-US" sz="1800">
                          <a:solidFill>
                            <a:srgbClr val="000000"/>
                          </a:solidFill>
                          <a:latin typeface="Calibri"/>
                          <a:ea typeface="Times New Roman"/>
                          <a:cs typeface="Times New Roman"/>
                        </a:rPr>
                        <a:t> </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28</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Malbonia</a:t>
                      </a: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cs typeface="Times New Roman"/>
                        </a:rPr>
                        <a:t>10,500</a:t>
                      </a:r>
                      <a:endParaRPr lang="en-US" sz="1800" b="1"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6.57%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6.57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a:solidFill>
                          <a:srgbClr val="000000"/>
                        </a:solidFill>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smtClean="0">
                          <a:solidFill>
                            <a:srgbClr val="000000"/>
                          </a:solidFill>
                          <a:latin typeface="Calibri"/>
                          <a:ea typeface="Times New Roman"/>
                          <a:cs typeface="Times New Roman"/>
                        </a:rPr>
                        <a:t>6</a:t>
                      </a:r>
                      <a:endParaRPr lang="en-US" sz="1800" b="1" dirty="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b="1">
                          <a:latin typeface="Calibri"/>
                          <a:ea typeface="Times New Roman"/>
                          <a:cs typeface="Times New Roman"/>
                        </a:rPr>
                        <a:t>Totals</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159,800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100%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100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98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cs typeface="Times New Roman"/>
                        </a:rPr>
                        <a:t>100</a:t>
                      </a:r>
                      <a:endParaRPr lang="en-US" sz="1800" dirty="0">
                        <a:latin typeface="Calibri"/>
                        <a:ea typeface="Times New Roman"/>
                        <a:cs typeface="Times New Roman"/>
                      </a:endParaRPr>
                    </a:p>
                  </a:txBody>
                  <a:tcPr marL="68580" marR="68580" marT="0" marB="0" anchor="ctr"/>
                </a:tc>
              </a:tr>
            </a:tbl>
          </a:graphicData>
        </a:graphic>
      </p:graphicFrame>
      <p:graphicFrame>
        <p:nvGraphicFramePr>
          <p:cNvPr id="5" name="Table 4"/>
          <p:cNvGraphicFramePr>
            <a:graphicFrameLocks noGrp="1"/>
          </p:cNvGraphicFramePr>
          <p:nvPr/>
        </p:nvGraphicFramePr>
        <p:xfrm>
          <a:off x="228597" y="4177080"/>
          <a:ext cx="868680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c>
                  <a:txBody>
                    <a:bodyPr/>
                    <a:lstStyle/>
                    <a:p>
                      <a:pPr algn="ctr"/>
                      <a:r>
                        <a:rPr lang="en-US" dirty="0" smtClean="0"/>
                        <a:t>Priority</a:t>
                      </a:r>
                      <a:endParaRPr lang="en-US" dirty="0"/>
                    </a:p>
                  </a:txBody>
                  <a:tcPr anchor="ctr"/>
                </a:tc>
                <a:tc>
                  <a:txBody>
                    <a:bodyPr/>
                    <a:lstStyle/>
                    <a:p>
                      <a:pPr algn="ctr"/>
                      <a:r>
                        <a:rPr lang="en-US" dirty="0" smtClean="0"/>
                        <a:t>Seats</a:t>
                      </a:r>
                      <a:endParaRPr lang="en-US" dirty="0"/>
                    </a:p>
                  </a:txBody>
                  <a:tcPr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Javasu</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28,900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17.97%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17.97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a:t>
                      </a:r>
                      <a:r>
                        <a:rPr lang="en-US" sz="1800" baseline="30000">
                          <a:solidFill>
                            <a:srgbClr val="000000"/>
                          </a:solidFill>
                          <a:latin typeface="Calibri"/>
                          <a:ea typeface="Times New Roman"/>
                          <a:cs typeface="Times New Roman"/>
                        </a:rPr>
                        <a:t>nd</a:t>
                      </a:r>
                      <a:r>
                        <a:rPr lang="en-US" sz="1800">
                          <a:solidFill>
                            <a:srgbClr val="000000"/>
                          </a:solidFill>
                          <a:latin typeface="Calibri"/>
                          <a:ea typeface="Times New Roman"/>
                          <a:cs typeface="Times New Roman"/>
                        </a:rPr>
                        <a:t> </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18</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Karjastan</a:t>
                      </a: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cs typeface="Times New Roman"/>
                        </a:rPr>
                        <a:t>76,400</a:t>
                      </a:r>
                      <a:endParaRPr lang="en-US" sz="1800" b="1"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47.51%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47.51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dirty="0">
                        <a:solidFill>
                          <a:srgbClr val="000000"/>
                        </a:solidFill>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47</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Libria</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45,000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27.99%</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27.99</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a:t>
                      </a:r>
                      <a:r>
                        <a:rPr lang="en-US" sz="1800" baseline="30000">
                          <a:solidFill>
                            <a:srgbClr val="000000"/>
                          </a:solidFill>
                          <a:latin typeface="Calibri"/>
                          <a:ea typeface="Times New Roman"/>
                          <a:cs typeface="Times New Roman"/>
                        </a:rPr>
                        <a:t>st</a:t>
                      </a:r>
                      <a:r>
                        <a:rPr lang="en-US" sz="1800">
                          <a:solidFill>
                            <a:srgbClr val="000000"/>
                          </a:solidFill>
                          <a:latin typeface="Calibri"/>
                          <a:ea typeface="Times New Roman"/>
                          <a:cs typeface="Times New Roman"/>
                        </a:rPr>
                        <a:t> </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28</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Malbonia</a:t>
                      </a: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cs typeface="Times New Roman"/>
                        </a:rPr>
                        <a:t>10,500</a:t>
                      </a:r>
                      <a:endParaRPr lang="en-US" sz="1800" b="1"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6.53%</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6.53</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3</a:t>
                      </a:r>
                      <a:r>
                        <a:rPr lang="en-US" sz="1800" baseline="30000">
                          <a:solidFill>
                            <a:srgbClr val="000000"/>
                          </a:solidFill>
                          <a:latin typeface="Calibri"/>
                          <a:ea typeface="Times New Roman"/>
                          <a:cs typeface="Times New Roman"/>
                        </a:rPr>
                        <a:t>rd</a:t>
                      </a:r>
                      <a:r>
                        <a:rPr lang="en-US" sz="1800">
                          <a:solidFill>
                            <a:srgbClr val="000000"/>
                          </a:solidFill>
                          <a:latin typeface="Calibri"/>
                          <a:ea typeface="Times New Roman"/>
                          <a:cs typeface="Times New Roman"/>
                        </a:rPr>
                        <a:t> </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7</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b="1">
                          <a:latin typeface="Calibri"/>
                          <a:ea typeface="Times New Roman"/>
                          <a:cs typeface="Times New Roman"/>
                        </a:rPr>
                        <a:t>Totals</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160,800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100%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100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97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cs typeface="Times New Roman"/>
                        </a:rPr>
                        <a:t>100</a:t>
                      </a:r>
                      <a:endParaRPr lang="en-US" sz="1800" dirty="0">
                        <a:latin typeface="Calibri"/>
                        <a:ea typeface="Times New Roman"/>
                        <a:cs typeface="Times New Roman"/>
                      </a:endParaRPr>
                    </a:p>
                  </a:txBody>
                  <a:tcPr marL="68580" marR="68580" marT="0" marB="0" anchor="ctr"/>
                </a:tc>
              </a:tr>
            </a:tbl>
          </a:graphicData>
        </a:graphic>
      </p:graphicFrame>
      <p:sp>
        <p:nvSpPr>
          <p:cNvPr id="6" name="Oval 5"/>
          <p:cNvSpPr/>
          <p:nvPr/>
        </p:nvSpPr>
        <p:spPr>
          <a:xfrm>
            <a:off x="8028710" y="2604630"/>
            <a:ext cx="609600" cy="381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8028710" y="5195447"/>
            <a:ext cx="609600" cy="381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8028710" y="3338945"/>
            <a:ext cx="609600" cy="381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8014855" y="5929738"/>
            <a:ext cx="609600" cy="381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32710" y="2590793"/>
            <a:ext cx="1018308" cy="381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18855" y="3352793"/>
            <a:ext cx="1018308" cy="381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932710" y="5195448"/>
            <a:ext cx="1018308" cy="381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918855" y="5943593"/>
            <a:ext cx="1018308" cy="381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Population Paradox</a:t>
            </a:r>
            <a:endParaRPr lang="en-US" dirty="0"/>
          </a:p>
        </p:txBody>
      </p:sp>
      <p:sp>
        <p:nvSpPr>
          <p:cNvPr id="3" name="Content Placeholder 2"/>
          <p:cNvSpPr>
            <a:spLocks noGrp="1"/>
          </p:cNvSpPr>
          <p:nvPr>
            <p:ph idx="1"/>
          </p:nvPr>
        </p:nvSpPr>
        <p:spPr/>
        <p:txBody>
          <a:bodyPr/>
          <a:lstStyle/>
          <a:p>
            <a:r>
              <a:rPr lang="en-US" dirty="0" smtClean="0"/>
              <a:t>In the 1901 apportionment, Virginia lost a seat to Maine even though Virginia’s population grew at a faster rate!</a:t>
            </a:r>
            <a:endParaRPr lang="en-US" dirty="0"/>
          </a:p>
        </p:txBody>
      </p:sp>
      <p:pic>
        <p:nvPicPr>
          <p:cNvPr id="4" name="Picture 3" descr="virginia.png"/>
          <p:cNvPicPr>
            <a:picLocks noChangeAspect="1"/>
          </p:cNvPicPr>
          <p:nvPr/>
        </p:nvPicPr>
        <p:blipFill>
          <a:blip r:embed="rId2" cstate="print"/>
          <a:stretch>
            <a:fillRect/>
          </a:stretch>
        </p:blipFill>
        <p:spPr>
          <a:xfrm>
            <a:off x="1225792" y="3946828"/>
            <a:ext cx="3713420" cy="2103120"/>
          </a:xfrm>
          <a:prstGeom prst="rect">
            <a:avLst/>
          </a:prstGeom>
          <a:ln w="38100" cmpd="thickThin">
            <a:solidFill>
              <a:schemeClr val="tx1"/>
            </a:solidFill>
          </a:ln>
        </p:spPr>
      </p:pic>
      <p:pic>
        <p:nvPicPr>
          <p:cNvPr id="5" name="Picture 4" descr="maine.png"/>
          <p:cNvPicPr>
            <a:picLocks noChangeAspect="1"/>
          </p:cNvPicPr>
          <p:nvPr/>
        </p:nvPicPr>
        <p:blipFill>
          <a:blip r:embed="rId3" cstate="print"/>
          <a:stretch>
            <a:fillRect/>
          </a:stretch>
        </p:blipFill>
        <p:spPr>
          <a:xfrm>
            <a:off x="5596750" y="3740392"/>
            <a:ext cx="1820057" cy="2560320"/>
          </a:xfrm>
          <a:prstGeom prst="rect">
            <a:avLst/>
          </a:prstGeom>
          <a:ln w="38100" cmpd="thickThin">
            <a:solidFill>
              <a:schemeClr val="tx1"/>
            </a:solidFill>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Alternative Apportionment Methods</a:t>
            </a:r>
            <a:endParaRPr lang="en-US" dirty="0"/>
          </a:p>
        </p:txBody>
      </p:sp>
      <p:sp>
        <p:nvSpPr>
          <p:cNvPr id="3" name="Content Placeholder 2"/>
          <p:cNvSpPr>
            <a:spLocks noGrp="1"/>
          </p:cNvSpPr>
          <p:nvPr>
            <p:ph idx="1"/>
          </p:nvPr>
        </p:nvSpPr>
        <p:spPr/>
        <p:txBody>
          <a:bodyPr/>
          <a:lstStyle/>
          <a:p>
            <a:r>
              <a:rPr lang="en-US" dirty="0" smtClean="0"/>
              <a:t>Several alternatives to Hamilton’s method have been developed that avoid these paradoxes</a:t>
            </a:r>
          </a:p>
          <a:p>
            <a:endParaRPr lang="en-US" dirty="0" smtClean="0"/>
          </a:p>
          <a:p>
            <a:r>
              <a:rPr lang="en-US" dirty="0" smtClean="0"/>
              <a:t>The first was developed by Thomas Jefferson, and was the method used to apportion the Congress from 1792 to 1832</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Jefferson’s Method</a:t>
            </a:r>
            <a:endParaRPr lang="en-US" dirty="0"/>
          </a:p>
        </p:txBody>
      </p:sp>
      <p:sp>
        <p:nvSpPr>
          <p:cNvPr id="3" name="Content Placeholder 2"/>
          <p:cNvSpPr>
            <a:spLocks noGrp="1"/>
          </p:cNvSpPr>
          <p:nvPr>
            <p:ph idx="1"/>
          </p:nvPr>
        </p:nvSpPr>
        <p:spPr>
          <a:xfrm>
            <a:off x="457200" y="1775191"/>
            <a:ext cx="6151418" cy="4625609"/>
          </a:xfrm>
        </p:spPr>
        <p:txBody>
          <a:bodyPr/>
          <a:lstStyle/>
          <a:p>
            <a:r>
              <a:rPr lang="en-US" dirty="0" smtClean="0"/>
              <a:t>With this method, we return to Hamilton’s idea of rounding down the fair shares</a:t>
            </a:r>
          </a:p>
          <a:p>
            <a:endParaRPr lang="en-US" dirty="0" smtClean="0"/>
          </a:p>
          <a:p>
            <a:r>
              <a:rPr lang="en-US" dirty="0" smtClean="0"/>
              <a:t>The trick is to round down the fair shares, but not have any leftover seats</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659274" y="1813214"/>
            <a:ext cx="2143125" cy="3009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Jefferson’s Method</a:t>
            </a:r>
            <a:endParaRPr lang="en-US" dirty="0"/>
          </a:p>
        </p:txBody>
      </p:sp>
      <p:sp>
        <p:nvSpPr>
          <p:cNvPr id="3" name="Content Placeholder 2"/>
          <p:cNvSpPr>
            <a:spLocks noGrp="1"/>
          </p:cNvSpPr>
          <p:nvPr>
            <p:ph idx="1"/>
          </p:nvPr>
        </p:nvSpPr>
        <p:spPr/>
        <p:txBody>
          <a:bodyPr/>
          <a:lstStyle/>
          <a:p>
            <a:r>
              <a:rPr lang="en-US" dirty="0" smtClean="0"/>
              <a:t>Consider this example</a:t>
            </a:r>
            <a:endParaRPr lang="en-US" dirty="0"/>
          </a:p>
        </p:txBody>
      </p:sp>
      <p:graphicFrame>
        <p:nvGraphicFramePr>
          <p:cNvPr id="4" name="Table 3"/>
          <p:cNvGraphicFramePr>
            <a:graphicFrameLocks noGrp="1"/>
          </p:cNvGraphicFramePr>
          <p:nvPr/>
        </p:nvGraphicFramePr>
        <p:xfrm>
          <a:off x="1447797" y="3581400"/>
          <a:ext cx="637032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r>
              <a:tr h="370840">
                <a:tc>
                  <a:txBody>
                    <a:bodyPr/>
                    <a:lstStyle/>
                    <a:p>
                      <a:r>
                        <a:rPr lang="en-US" dirty="0" err="1" smtClean="0"/>
                        <a:t>Angria</a:t>
                      </a:r>
                      <a:endParaRPr lang="en-US" dirty="0"/>
                    </a:p>
                  </a:txBody>
                  <a:tcPr/>
                </a:tc>
                <a:tc>
                  <a:txBody>
                    <a:bodyPr/>
                    <a:lstStyle/>
                    <a:p>
                      <a:pPr marL="0" marR="0" algn="ctr">
                        <a:lnSpc>
                          <a:spcPct val="115000"/>
                        </a:lnSpc>
                        <a:spcBef>
                          <a:spcPts val="0"/>
                        </a:spcBef>
                        <a:spcAft>
                          <a:spcPts val="0"/>
                        </a:spcAft>
                      </a:pPr>
                      <a:r>
                        <a:rPr lang="en-US" sz="1800" dirty="0">
                          <a:latin typeface="Calibri"/>
                          <a:ea typeface="Times New Roman"/>
                          <a:cs typeface="Times New Roman"/>
                        </a:rPr>
                        <a:t>87,438</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29.15%</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14.58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14</a:t>
                      </a:r>
                    </a:p>
                  </a:txBody>
                  <a:tcPr marL="68580" marR="68580" marT="0" marB="0" anchor="ctr"/>
                </a:tc>
              </a:tr>
              <a:tr h="370840">
                <a:tc>
                  <a:txBody>
                    <a:bodyPr/>
                    <a:lstStyle/>
                    <a:p>
                      <a:r>
                        <a:rPr lang="en-US" dirty="0" err="1" smtClean="0"/>
                        <a:t>Bretonnia</a:t>
                      </a:r>
                      <a:endParaRPr lang="en-US" dirty="0"/>
                    </a:p>
                  </a:txBody>
                  <a:tcPr/>
                </a:tc>
                <a:tc>
                  <a:txBody>
                    <a:bodyPr/>
                    <a:lstStyle/>
                    <a:p>
                      <a:pPr marL="0" marR="0" algn="ctr">
                        <a:lnSpc>
                          <a:spcPct val="115000"/>
                        </a:lnSpc>
                        <a:spcBef>
                          <a:spcPts val="0"/>
                        </a:spcBef>
                        <a:spcAft>
                          <a:spcPts val="0"/>
                        </a:spcAft>
                      </a:pPr>
                      <a:r>
                        <a:rPr lang="en-US" sz="1800">
                          <a:latin typeface="Calibri"/>
                          <a:ea typeface="Times New Roman"/>
                          <a:cs typeface="Times New Roman"/>
                        </a:rPr>
                        <a:t>82,511</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27.50%</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13.75</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13</a:t>
                      </a:r>
                    </a:p>
                  </a:txBody>
                  <a:tcPr marL="68580" marR="68580" marT="0" marB="0" anchor="ctr"/>
                </a:tc>
              </a:tr>
              <a:tr h="370840">
                <a:tc>
                  <a:txBody>
                    <a:bodyPr/>
                    <a:lstStyle/>
                    <a:p>
                      <a:r>
                        <a:rPr lang="en-US" dirty="0" err="1" smtClean="0"/>
                        <a:t>Curaguay</a:t>
                      </a:r>
                      <a:endParaRPr lang="en-US" dirty="0"/>
                    </a:p>
                  </a:txBody>
                  <a:tcPr/>
                </a:tc>
                <a:tc>
                  <a:txBody>
                    <a:bodyPr/>
                    <a:lstStyle/>
                    <a:p>
                      <a:pPr marL="0" marR="0" algn="ctr">
                        <a:lnSpc>
                          <a:spcPct val="115000"/>
                        </a:lnSpc>
                        <a:spcBef>
                          <a:spcPts val="0"/>
                        </a:spcBef>
                        <a:spcAft>
                          <a:spcPts val="0"/>
                        </a:spcAft>
                      </a:pPr>
                      <a:r>
                        <a:rPr lang="en-US" sz="1800">
                          <a:latin typeface="Calibri"/>
                          <a:ea typeface="Times New Roman"/>
                          <a:cs typeface="Times New Roman"/>
                        </a:rPr>
                        <a:t>66,942</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22.31%</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11.16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11</a:t>
                      </a:r>
                    </a:p>
                  </a:txBody>
                  <a:tcPr marL="68580" marR="68580" marT="0" marB="0" anchor="ctr"/>
                </a:tc>
              </a:tr>
              <a:tr h="370840">
                <a:tc>
                  <a:txBody>
                    <a:bodyPr/>
                    <a:lstStyle/>
                    <a:p>
                      <a:r>
                        <a:rPr lang="en-US" dirty="0" err="1" smtClean="0"/>
                        <a:t>Dennenberg</a:t>
                      </a:r>
                      <a:endParaRPr lang="en-US" dirty="0"/>
                    </a:p>
                  </a:txBody>
                  <a:tcPr/>
                </a:tc>
                <a:tc>
                  <a:txBody>
                    <a:bodyPr/>
                    <a:lstStyle/>
                    <a:p>
                      <a:pPr marL="0" marR="0" algn="ctr">
                        <a:lnSpc>
                          <a:spcPct val="115000"/>
                        </a:lnSpc>
                        <a:spcBef>
                          <a:spcPts val="0"/>
                        </a:spcBef>
                        <a:spcAft>
                          <a:spcPts val="0"/>
                        </a:spcAft>
                      </a:pPr>
                      <a:r>
                        <a:rPr lang="en-US" sz="1800">
                          <a:latin typeface="Calibri"/>
                          <a:ea typeface="Times New Roman"/>
                          <a:cs typeface="Times New Roman"/>
                        </a:rPr>
                        <a:t>63,109</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21.04%</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10.52</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10</a:t>
                      </a:r>
                    </a:p>
                  </a:txBody>
                  <a:tcPr marL="68580" marR="68580" marT="0" marB="0" anchor="ctr"/>
                </a:tc>
              </a:tr>
              <a:tr h="370840">
                <a:tc>
                  <a:txBody>
                    <a:bodyPr/>
                    <a:lstStyle/>
                    <a:p>
                      <a:r>
                        <a:rPr lang="en-US" b="1" dirty="0" smtClean="0"/>
                        <a:t>Total</a:t>
                      </a:r>
                      <a:endParaRPr lang="en-US" b="1" dirty="0"/>
                    </a:p>
                  </a:txBody>
                  <a:tcPr/>
                </a:tc>
                <a:tc>
                  <a:txBody>
                    <a:bodyPr/>
                    <a:lstStyle/>
                    <a:p>
                      <a:pPr marL="0" marR="0" algn="ctr">
                        <a:lnSpc>
                          <a:spcPct val="115000"/>
                        </a:lnSpc>
                        <a:spcBef>
                          <a:spcPts val="0"/>
                        </a:spcBef>
                        <a:spcAft>
                          <a:spcPts val="0"/>
                        </a:spcAft>
                      </a:pPr>
                      <a:r>
                        <a:rPr lang="en-US" sz="1800" b="1">
                          <a:latin typeface="Calibri"/>
                          <a:ea typeface="Times New Roman"/>
                          <a:cs typeface="Times New Roman"/>
                        </a:rPr>
                        <a:t>300,000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100%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50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latin typeface="Calibri"/>
                          <a:ea typeface="Times New Roman"/>
                          <a:cs typeface="Times New Roman"/>
                        </a:rPr>
                        <a:t>48</a:t>
                      </a:r>
                      <a:endParaRPr lang="en-US" sz="1800" dirty="0">
                        <a:latin typeface="Calibri"/>
                        <a:ea typeface="Times New Roman"/>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Example</a:t>
            </a:r>
            <a:endParaRPr lang="en-US" dirty="0"/>
          </a:p>
        </p:txBody>
      </p:sp>
      <p:sp>
        <p:nvSpPr>
          <p:cNvPr id="3" name="Content Placeholder 2"/>
          <p:cNvSpPr>
            <a:spLocks noGrp="1"/>
          </p:cNvSpPr>
          <p:nvPr>
            <p:ph idx="1"/>
          </p:nvPr>
        </p:nvSpPr>
        <p:spPr/>
        <p:txBody>
          <a:bodyPr/>
          <a:lstStyle/>
          <a:p>
            <a:r>
              <a:rPr lang="en-US" dirty="0" smtClean="0"/>
              <a:t>Each state should get a proportion of the seats that is equal to its proportion of the total population</a:t>
            </a:r>
            <a:endParaRPr lang="en-US" dirty="0"/>
          </a:p>
        </p:txBody>
      </p:sp>
      <p:graphicFrame>
        <p:nvGraphicFramePr>
          <p:cNvPr id="4" name="Table 3"/>
          <p:cNvGraphicFramePr>
            <a:graphicFrameLocks noGrp="1"/>
          </p:cNvGraphicFramePr>
          <p:nvPr/>
        </p:nvGraphicFramePr>
        <p:xfrm>
          <a:off x="228597" y="3581400"/>
          <a:ext cx="2895603" cy="2463800"/>
        </p:xfrm>
        <a:graphic>
          <a:graphicData uri="http://schemas.openxmlformats.org/drawingml/2006/table">
            <a:tbl>
              <a:tblPr firstRow="1" bandRow="1">
                <a:tableStyleId>{5C22544A-7EE6-4342-B048-85BDC9FD1C3A}</a:tableStyleId>
              </a:tblPr>
              <a:tblGrid>
                <a:gridCol w="1524003"/>
                <a:gridCol w="1371600"/>
              </a:tblGrid>
              <a:tr h="60960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r>
              <a:tr h="370840">
                <a:tc>
                  <a:txBody>
                    <a:bodyPr/>
                    <a:lstStyle/>
                    <a:p>
                      <a:r>
                        <a:rPr lang="en-US" dirty="0" err="1" smtClean="0"/>
                        <a:t>Angria</a:t>
                      </a:r>
                      <a:endParaRPr lang="en-US" dirty="0"/>
                    </a:p>
                  </a:txBody>
                  <a:tcPr/>
                </a:tc>
                <a:tc>
                  <a:txBody>
                    <a:bodyPr/>
                    <a:lstStyle/>
                    <a:p>
                      <a:pPr algn="ctr"/>
                      <a:r>
                        <a:rPr lang="en-US" dirty="0" smtClean="0"/>
                        <a:t>80,000</a:t>
                      </a:r>
                      <a:endParaRPr lang="en-US" dirty="0"/>
                    </a:p>
                  </a:txBody>
                  <a:tcPr/>
                </a:tc>
              </a:tr>
              <a:tr h="370840">
                <a:tc>
                  <a:txBody>
                    <a:bodyPr/>
                    <a:lstStyle/>
                    <a:p>
                      <a:r>
                        <a:rPr lang="en-US" dirty="0" err="1" smtClean="0"/>
                        <a:t>Bretonnia</a:t>
                      </a:r>
                      <a:endParaRPr lang="en-US" dirty="0"/>
                    </a:p>
                  </a:txBody>
                  <a:tcPr/>
                </a:tc>
                <a:tc>
                  <a:txBody>
                    <a:bodyPr/>
                    <a:lstStyle/>
                    <a:p>
                      <a:pPr algn="ctr"/>
                      <a:r>
                        <a:rPr lang="en-US" dirty="0" smtClean="0"/>
                        <a:t>60,000</a:t>
                      </a:r>
                      <a:endParaRPr lang="en-US" dirty="0"/>
                    </a:p>
                  </a:txBody>
                  <a:tcPr/>
                </a:tc>
              </a:tr>
              <a:tr h="370840">
                <a:tc>
                  <a:txBody>
                    <a:bodyPr/>
                    <a:lstStyle/>
                    <a:p>
                      <a:r>
                        <a:rPr lang="en-US" dirty="0" err="1" smtClean="0"/>
                        <a:t>Curaguay</a:t>
                      </a:r>
                      <a:endParaRPr lang="en-US" dirty="0"/>
                    </a:p>
                  </a:txBody>
                  <a:tcPr/>
                </a:tc>
                <a:tc>
                  <a:txBody>
                    <a:bodyPr/>
                    <a:lstStyle/>
                    <a:p>
                      <a:pPr algn="ctr"/>
                      <a:r>
                        <a:rPr lang="en-US" dirty="0" smtClean="0"/>
                        <a:t>40,000</a:t>
                      </a:r>
                      <a:endParaRPr lang="en-US" dirty="0"/>
                    </a:p>
                  </a:txBody>
                  <a:tcPr/>
                </a:tc>
              </a:tr>
              <a:tr h="370840">
                <a:tc>
                  <a:txBody>
                    <a:bodyPr/>
                    <a:lstStyle/>
                    <a:p>
                      <a:r>
                        <a:rPr lang="en-US" dirty="0" err="1" smtClean="0"/>
                        <a:t>Dennenberg</a:t>
                      </a:r>
                      <a:endParaRPr lang="en-US" dirty="0"/>
                    </a:p>
                  </a:txBody>
                  <a:tcPr/>
                </a:tc>
                <a:tc>
                  <a:txBody>
                    <a:bodyPr/>
                    <a:lstStyle/>
                    <a:p>
                      <a:pPr algn="ctr"/>
                      <a:r>
                        <a:rPr lang="en-US" dirty="0" smtClean="0"/>
                        <a:t>20,000</a:t>
                      </a:r>
                      <a:endParaRPr lang="en-US" dirty="0"/>
                    </a:p>
                  </a:txBody>
                  <a:tcPr/>
                </a:tc>
              </a:tr>
              <a:tr h="370840">
                <a:tc>
                  <a:txBody>
                    <a:bodyPr/>
                    <a:lstStyle/>
                    <a:p>
                      <a:r>
                        <a:rPr lang="en-US" b="1" dirty="0" smtClean="0"/>
                        <a:t>Total</a:t>
                      </a:r>
                      <a:endParaRPr lang="en-US" b="1" dirty="0"/>
                    </a:p>
                  </a:txBody>
                  <a:tcPr/>
                </a:tc>
                <a:tc>
                  <a:txBody>
                    <a:bodyPr/>
                    <a:lstStyle/>
                    <a:p>
                      <a:pPr algn="ctr"/>
                      <a:r>
                        <a:rPr lang="en-US" b="1" dirty="0" smtClean="0"/>
                        <a:t>200,000</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Jefferson’s Method</a:t>
            </a:r>
            <a:endParaRPr lang="en-US" dirty="0"/>
          </a:p>
        </p:txBody>
      </p:sp>
      <p:sp>
        <p:nvSpPr>
          <p:cNvPr id="3" name="Content Placeholder 2"/>
          <p:cNvSpPr>
            <a:spLocks noGrp="1"/>
          </p:cNvSpPr>
          <p:nvPr>
            <p:ph idx="1"/>
          </p:nvPr>
        </p:nvSpPr>
        <p:spPr/>
        <p:txBody>
          <a:bodyPr/>
          <a:lstStyle/>
          <a:p>
            <a:r>
              <a:rPr lang="en-US" dirty="0" smtClean="0"/>
              <a:t>Here we have two extra seats, and each seat represents 300,000/50 = 6,000 people</a:t>
            </a:r>
            <a:endParaRPr lang="en-US" dirty="0"/>
          </a:p>
        </p:txBody>
      </p:sp>
      <p:graphicFrame>
        <p:nvGraphicFramePr>
          <p:cNvPr id="4" name="Table 3"/>
          <p:cNvGraphicFramePr>
            <a:graphicFrameLocks noGrp="1"/>
          </p:cNvGraphicFramePr>
          <p:nvPr/>
        </p:nvGraphicFramePr>
        <p:xfrm>
          <a:off x="1447797" y="3581400"/>
          <a:ext cx="6370323" cy="2494280"/>
        </p:xfrm>
        <a:graphic>
          <a:graphicData uri="http://schemas.openxmlformats.org/drawingml/2006/table">
            <a:tbl>
              <a:tblPr firstRow="1" bandRow="1">
                <a:tableStyleId>{5C22544A-7EE6-4342-B048-85BDC9FD1C3A}</a:tableStyleId>
              </a:tblPr>
              <a:tblGrid>
                <a:gridCol w="1524003"/>
                <a:gridCol w="1371600"/>
                <a:gridCol w="115824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r>
              <a:tr h="370840">
                <a:tc>
                  <a:txBody>
                    <a:bodyPr/>
                    <a:lstStyle/>
                    <a:p>
                      <a:r>
                        <a:rPr lang="en-US" dirty="0" err="1" smtClean="0"/>
                        <a:t>Angria</a:t>
                      </a:r>
                      <a:endParaRPr lang="en-US" dirty="0"/>
                    </a:p>
                  </a:txBody>
                  <a:tcPr/>
                </a:tc>
                <a:tc>
                  <a:txBody>
                    <a:bodyPr/>
                    <a:lstStyle/>
                    <a:p>
                      <a:pPr marL="0" marR="0" algn="ctr">
                        <a:lnSpc>
                          <a:spcPct val="115000"/>
                        </a:lnSpc>
                        <a:spcBef>
                          <a:spcPts val="0"/>
                        </a:spcBef>
                        <a:spcAft>
                          <a:spcPts val="0"/>
                        </a:spcAft>
                      </a:pPr>
                      <a:r>
                        <a:rPr lang="en-US" sz="1800">
                          <a:latin typeface="Calibri"/>
                          <a:ea typeface="Times New Roman"/>
                          <a:cs typeface="Times New Roman"/>
                        </a:rPr>
                        <a:t>87,438</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29.15%</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14.58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14</a:t>
                      </a:r>
                    </a:p>
                  </a:txBody>
                  <a:tcPr marL="68580" marR="68580" marT="0" marB="0" anchor="ctr"/>
                </a:tc>
              </a:tr>
              <a:tr h="370840">
                <a:tc>
                  <a:txBody>
                    <a:bodyPr/>
                    <a:lstStyle/>
                    <a:p>
                      <a:r>
                        <a:rPr lang="en-US" dirty="0" err="1" smtClean="0"/>
                        <a:t>Bretonnia</a:t>
                      </a:r>
                      <a:endParaRPr lang="en-US" dirty="0"/>
                    </a:p>
                  </a:txBody>
                  <a:tcPr/>
                </a:tc>
                <a:tc>
                  <a:txBody>
                    <a:bodyPr/>
                    <a:lstStyle/>
                    <a:p>
                      <a:pPr marL="0" marR="0" algn="ctr">
                        <a:lnSpc>
                          <a:spcPct val="115000"/>
                        </a:lnSpc>
                        <a:spcBef>
                          <a:spcPts val="0"/>
                        </a:spcBef>
                        <a:spcAft>
                          <a:spcPts val="0"/>
                        </a:spcAft>
                      </a:pPr>
                      <a:r>
                        <a:rPr lang="en-US" sz="1800">
                          <a:latin typeface="Calibri"/>
                          <a:ea typeface="Times New Roman"/>
                          <a:cs typeface="Times New Roman"/>
                        </a:rPr>
                        <a:t>82,511</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27.50%</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13.75</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13</a:t>
                      </a:r>
                    </a:p>
                  </a:txBody>
                  <a:tcPr marL="68580" marR="68580" marT="0" marB="0" anchor="ctr"/>
                </a:tc>
              </a:tr>
              <a:tr h="370840">
                <a:tc>
                  <a:txBody>
                    <a:bodyPr/>
                    <a:lstStyle/>
                    <a:p>
                      <a:r>
                        <a:rPr lang="en-US" dirty="0" err="1" smtClean="0"/>
                        <a:t>Curaguay</a:t>
                      </a:r>
                      <a:endParaRPr lang="en-US" dirty="0"/>
                    </a:p>
                  </a:txBody>
                  <a:tcPr/>
                </a:tc>
                <a:tc>
                  <a:txBody>
                    <a:bodyPr/>
                    <a:lstStyle/>
                    <a:p>
                      <a:pPr marL="0" marR="0" algn="ctr">
                        <a:lnSpc>
                          <a:spcPct val="115000"/>
                        </a:lnSpc>
                        <a:spcBef>
                          <a:spcPts val="0"/>
                        </a:spcBef>
                        <a:spcAft>
                          <a:spcPts val="0"/>
                        </a:spcAft>
                      </a:pPr>
                      <a:r>
                        <a:rPr lang="en-US" sz="1800">
                          <a:latin typeface="Calibri"/>
                          <a:ea typeface="Times New Roman"/>
                          <a:cs typeface="Times New Roman"/>
                        </a:rPr>
                        <a:t>66,942</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22.31%</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11.16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11</a:t>
                      </a:r>
                    </a:p>
                  </a:txBody>
                  <a:tcPr marL="68580" marR="68580" marT="0" marB="0" anchor="ctr"/>
                </a:tc>
              </a:tr>
              <a:tr h="370840">
                <a:tc>
                  <a:txBody>
                    <a:bodyPr/>
                    <a:lstStyle/>
                    <a:p>
                      <a:r>
                        <a:rPr lang="en-US" dirty="0" err="1" smtClean="0"/>
                        <a:t>Dennenberg</a:t>
                      </a:r>
                      <a:endParaRPr lang="en-US" dirty="0"/>
                    </a:p>
                  </a:txBody>
                  <a:tcPr/>
                </a:tc>
                <a:tc>
                  <a:txBody>
                    <a:bodyPr/>
                    <a:lstStyle/>
                    <a:p>
                      <a:pPr marL="0" marR="0" algn="ctr">
                        <a:lnSpc>
                          <a:spcPct val="115000"/>
                        </a:lnSpc>
                        <a:spcBef>
                          <a:spcPts val="0"/>
                        </a:spcBef>
                        <a:spcAft>
                          <a:spcPts val="0"/>
                        </a:spcAft>
                      </a:pPr>
                      <a:r>
                        <a:rPr lang="en-US" sz="1800">
                          <a:latin typeface="Calibri"/>
                          <a:ea typeface="Times New Roman"/>
                          <a:cs typeface="Times New Roman"/>
                        </a:rPr>
                        <a:t>63,109</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21.04%</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10.52</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10</a:t>
                      </a:r>
                    </a:p>
                  </a:txBody>
                  <a:tcPr marL="68580" marR="68580" marT="0" marB="0" anchor="ctr"/>
                </a:tc>
              </a:tr>
              <a:tr h="370840">
                <a:tc>
                  <a:txBody>
                    <a:bodyPr/>
                    <a:lstStyle/>
                    <a:p>
                      <a:r>
                        <a:rPr lang="en-US" b="1" dirty="0" smtClean="0"/>
                        <a:t>Total</a:t>
                      </a:r>
                      <a:endParaRPr lang="en-US" b="1" dirty="0"/>
                    </a:p>
                  </a:txBody>
                  <a:tcPr/>
                </a:tc>
                <a:tc>
                  <a:txBody>
                    <a:bodyPr/>
                    <a:lstStyle/>
                    <a:p>
                      <a:pPr marL="0" marR="0" algn="ctr">
                        <a:lnSpc>
                          <a:spcPct val="115000"/>
                        </a:lnSpc>
                        <a:spcBef>
                          <a:spcPts val="0"/>
                        </a:spcBef>
                        <a:spcAft>
                          <a:spcPts val="0"/>
                        </a:spcAft>
                      </a:pPr>
                      <a:r>
                        <a:rPr lang="en-US" sz="1800" b="1">
                          <a:latin typeface="Calibri"/>
                          <a:ea typeface="Times New Roman"/>
                          <a:cs typeface="Times New Roman"/>
                        </a:rPr>
                        <a:t>300,000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100%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50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latin typeface="Calibri"/>
                          <a:ea typeface="Times New Roman"/>
                          <a:cs typeface="Times New Roman"/>
                        </a:rPr>
                        <a:t>48</a:t>
                      </a:r>
                      <a:endParaRPr lang="en-US" sz="1800" dirty="0">
                        <a:latin typeface="Calibri"/>
                        <a:ea typeface="Times New Roman"/>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Jefferson’s Method</a:t>
            </a:r>
            <a:endParaRPr lang="en-US" dirty="0"/>
          </a:p>
        </p:txBody>
      </p:sp>
      <p:sp>
        <p:nvSpPr>
          <p:cNvPr id="3" name="Content Placeholder 2"/>
          <p:cNvSpPr>
            <a:spLocks noGrp="1"/>
          </p:cNvSpPr>
          <p:nvPr>
            <p:ph idx="1"/>
          </p:nvPr>
        </p:nvSpPr>
        <p:spPr/>
        <p:txBody>
          <a:bodyPr/>
          <a:lstStyle/>
          <a:p>
            <a:r>
              <a:rPr lang="en-US" dirty="0" smtClean="0"/>
              <a:t>When we divide the total population by the number of seats, we get the </a:t>
            </a:r>
            <a:r>
              <a:rPr lang="en-US" b="1" dirty="0" smtClean="0"/>
              <a:t>standard divisor</a:t>
            </a:r>
            <a:endParaRPr lang="en-US" dirty="0" smtClean="0"/>
          </a:p>
          <a:p>
            <a:endParaRPr lang="en-US" dirty="0" smtClean="0"/>
          </a:p>
          <a:p>
            <a:r>
              <a:rPr lang="en-US" dirty="0" smtClean="0"/>
              <a:t>Instead of figuring out the % population, we could just divide the population of each state by the standard divisor</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Jefferson’s Method</a:t>
            </a:r>
            <a:endParaRPr lang="en-US" dirty="0"/>
          </a:p>
        </p:txBody>
      </p:sp>
      <p:sp>
        <p:nvSpPr>
          <p:cNvPr id="3" name="Content Placeholder 2"/>
          <p:cNvSpPr>
            <a:spLocks noGrp="1"/>
          </p:cNvSpPr>
          <p:nvPr>
            <p:ph idx="1"/>
          </p:nvPr>
        </p:nvSpPr>
        <p:spPr/>
        <p:txBody>
          <a:bodyPr/>
          <a:lstStyle/>
          <a:p>
            <a:r>
              <a:rPr lang="en-US" dirty="0" smtClean="0"/>
              <a:t>For example, </a:t>
            </a:r>
            <a:r>
              <a:rPr lang="en-US" dirty="0" err="1" smtClean="0"/>
              <a:t>Angria’s</a:t>
            </a:r>
            <a:r>
              <a:rPr lang="en-US" dirty="0" smtClean="0"/>
              <a:t> fair share is </a:t>
            </a:r>
            <a:br>
              <a:rPr lang="en-US" dirty="0" smtClean="0"/>
            </a:br>
            <a:r>
              <a:rPr lang="en-US" dirty="0" smtClean="0"/>
              <a:t>87,438/6,000 = 14.58</a:t>
            </a:r>
            <a:endParaRPr lang="en-US" dirty="0"/>
          </a:p>
        </p:txBody>
      </p:sp>
      <p:graphicFrame>
        <p:nvGraphicFramePr>
          <p:cNvPr id="4" name="Table 3"/>
          <p:cNvGraphicFramePr>
            <a:graphicFrameLocks noGrp="1"/>
          </p:cNvGraphicFramePr>
          <p:nvPr/>
        </p:nvGraphicFramePr>
        <p:xfrm>
          <a:off x="1877302" y="3581400"/>
          <a:ext cx="5212083" cy="2494280"/>
        </p:xfrm>
        <a:graphic>
          <a:graphicData uri="http://schemas.openxmlformats.org/drawingml/2006/table">
            <a:tbl>
              <a:tblPr firstRow="1" bandRow="1">
                <a:tableStyleId>{5C22544A-7EE6-4342-B048-85BDC9FD1C3A}</a:tableStyleId>
              </a:tblPr>
              <a:tblGrid>
                <a:gridCol w="1524003"/>
                <a:gridCol w="137160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r>
              <a:tr h="370840">
                <a:tc>
                  <a:txBody>
                    <a:bodyPr/>
                    <a:lstStyle/>
                    <a:p>
                      <a:r>
                        <a:rPr lang="en-US" dirty="0" err="1" smtClean="0"/>
                        <a:t>Angria</a:t>
                      </a:r>
                      <a:endParaRPr lang="en-US" dirty="0"/>
                    </a:p>
                  </a:txBody>
                  <a:tcPr/>
                </a:tc>
                <a:tc>
                  <a:txBody>
                    <a:bodyPr/>
                    <a:lstStyle/>
                    <a:p>
                      <a:pPr marL="0" marR="0" algn="ctr">
                        <a:lnSpc>
                          <a:spcPct val="115000"/>
                        </a:lnSpc>
                        <a:spcBef>
                          <a:spcPts val="0"/>
                        </a:spcBef>
                        <a:spcAft>
                          <a:spcPts val="0"/>
                        </a:spcAft>
                      </a:pPr>
                      <a:r>
                        <a:rPr lang="en-US" sz="1800">
                          <a:latin typeface="Calibri"/>
                          <a:ea typeface="Times New Roman"/>
                          <a:cs typeface="Times New Roman"/>
                        </a:rPr>
                        <a:t>87,438</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14.58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14</a:t>
                      </a:r>
                    </a:p>
                  </a:txBody>
                  <a:tcPr marL="68580" marR="68580" marT="0" marB="0" anchor="ctr"/>
                </a:tc>
              </a:tr>
              <a:tr h="370840">
                <a:tc>
                  <a:txBody>
                    <a:bodyPr/>
                    <a:lstStyle/>
                    <a:p>
                      <a:r>
                        <a:rPr lang="en-US" dirty="0" err="1" smtClean="0"/>
                        <a:t>Bretonnia</a:t>
                      </a:r>
                      <a:endParaRPr lang="en-US" dirty="0"/>
                    </a:p>
                  </a:txBody>
                  <a:tcPr/>
                </a:tc>
                <a:tc>
                  <a:txBody>
                    <a:bodyPr/>
                    <a:lstStyle/>
                    <a:p>
                      <a:pPr marL="0" marR="0" algn="ctr">
                        <a:lnSpc>
                          <a:spcPct val="115000"/>
                        </a:lnSpc>
                        <a:spcBef>
                          <a:spcPts val="0"/>
                        </a:spcBef>
                        <a:spcAft>
                          <a:spcPts val="0"/>
                        </a:spcAft>
                      </a:pPr>
                      <a:r>
                        <a:rPr lang="en-US" sz="1800">
                          <a:latin typeface="Calibri"/>
                          <a:ea typeface="Times New Roman"/>
                          <a:cs typeface="Times New Roman"/>
                        </a:rPr>
                        <a:t>82,511</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13.75</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13</a:t>
                      </a:r>
                    </a:p>
                  </a:txBody>
                  <a:tcPr marL="68580" marR="68580" marT="0" marB="0" anchor="ctr"/>
                </a:tc>
              </a:tr>
              <a:tr h="370840">
                <a:tc>
                  <a:txBody>
                    <a:bodyPr/>
                    <a:lstStyle/>
                    <a:p>
                      <a:r>
                        <a:rPr lang="en-US" dirty="0" err="1" smtClean="0"/>
                        <a:t>Curaguay</a:t>
                      </a:r>
                      <a:endParaRPr lang="en-US" dirty="0"/>
                    </a:p>
                  </a:txBody>
                  <a:tcPr/>
                </a:tc>
                <a:tc>
                  <a:txBody>
                    <a:bodyPr/>
                    <a:lstStyle/>
                    <a:p>
                      <a:pPr marL="0" marR="0" algn="ctr">
                        <a:lnSpc>
                          <a:spcPct val="115000"/>
                        </a:lnSpc>
                        <a:spcBef>
                          <a:spcPts val="0"/>
                        </a:spcBef>
                        <a:spcAft>
                          <a:spcPts val="0"/>
                        </a:spcAft>
                      </a:pPr>
                      <a:r>
                        <a:rPr lang="en-US" sz="1800">
                          <a:latin typeface="Calibri"/>
                          <a:ea typeface="Times New Roman"/>
                          <a:cs typeface="Times New Roman"/>
                        </a:rPr>
                        <a:t>66,942</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11.16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11</a:t>
                      </a:r>
                    </a:p>
                  </a:txBody>
                  <a:tcPr marL="68580" marR="68580" marT="0" marB="0" anchor="ctr"/>
                </a:tc>
              </a:tr>
              <a:tr h="370840">
                <a:tc>
                  <a:txBody>
                    <a:bodyPr/>
                    <a:lstStyle/>
                    <a:p>
                      <a:r>
                        <a:rPr lang="en-US" dirty="0" err="1" smtClean="0"/>
                        <a:t>Dennenberg</a:t>
                      </a:r>
                      <a:endParaRPr lang="en-US" dirty="0"/>
                    </a:p>
                  </a:txBody>
                  <a:tcPr/>
                </a:tc>
                <a:tc>
                  <a:txBody>
                    <a:bodyPr/>
                    <a:lstStyle/>
                    <a:p>
                      <a:pPr marL="0" marR="0" algn="ctr">
                        <a:lnSpc>
                          <a:spcPct val="115000"/>
                        </a:lnSpc>
                        <a:spcBef>
                          <a:spcPts val="0"/>
                        </a:spcBef>
                        <a:spcAft>
                          <a:spcPts val="0"/>
                        </a:spcAft>
                      </a:pPr>
                      <a:r>
                        <a:rPr lang="en-US" sz="1800">
                          <a:latin typeface="Calibri"/>
                          <a:ea typeface="Times New Roman"/>
                          <a:cs typeface="Times New Roman"/>
                        </a:rPr>
                        <a:t>63,109</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10.52</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10</a:t>
                      </a:r>
                    </a:p>
                  </a:txBody>
                  <a:tcPr marL="68580" marR="68580" marT="0" marB="0" anchor="ctr"/>
                </a:tc>
              </a:tr>
              <a:tr h="370840">
                <a:tc>
                  <a:txBody>
                    <a:bodyPr/>
                    <a:lstStyle/>
                    <a:p>
                      <a:r>
                        <a:rPr lang="en-US" b="1" dirty="0" smtClean="0"/>
                        <a:t>Total</a:t>
                      </a:r>
                      <a:endParaRPr lang="en-US" b="1" dirty="0"/>
                    </a:p>
                  </a:txBody>
                  <a:tcPr/>
                </a:tc>
                <a:tc>
                  <a:txBody>
                    <a:bodyPr/>
                    <a:lstStyle/>
                    <a:p>
                      <a:pPr marL="0" marR="0" algn="ctr">
                        <a:lnSpc>
                          <a:spcPct val="115000"/>
                        </a:lnSpc>
                        <a:spcBef>
                          <a:spcPts val="0"/>
                        </a:spcBef>
                        <a:spcAft>
                          <a:spcPts val="0"/>
                        </a:spcAft>
                      </a:pPr>
                      <a:r>
                        <a:rPr lang="en-US" sz="1800" b="1">
                          <a:latin typeface="Calibri"/>
                          <a:ea typeface="Times New Roman"/>
                          <a:cs typeface="Times New Roman"/>
                        </a:rPr>
                        <a:t>300,000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50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latin typeface="Calibri"/>
                          <a:ea typeface="Times New Roman"/>
                          <a:cs typeface="Times New Roman"/>
                        </a:rPr>
                        <a:t>48</a:t>
                      </a:r>
                      <a:endParaRPr lang="en-US" sz="1800" dirty="0">
                        <a:latin typeface="Calibri"/>
                        <a:ea typeface="Times New Roman"/>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Jefferson’s Method</a:t>
            </a:r>
            <a:endParaRPr lang="en-US" dirty="0"/>
          </a:p>
        </p:txBody>
      </p:sp>
      <p:sp>
        <p:nvSpPr>
          <p:cNvPr id="3" name="Content Placeholder 2"/>
          <p:cNvSpPr>
            <a:spLocks noGrp="1"/>
          </p:cNvSpPr>
          <p:nvPr>
            <p:ph idx="1"/>
          </p:nvPr>
        </p:nvSpPr>
        <p:spPr/>
        <p:txBody>
          <a:bodyPr/>
          <a:lstStyle/>
          <a:p>
            <a:r>
              <a:rPr lang="en-US" dirty="0" smtClean="0"/>
              <a:t>Jefferson’s idea was to modify the standard divisor so that when the shares for each state are rounded down, there are no leftover seats</a:t>
            </a:r>
          </a:p>
          <a:p>
            <a:endParaRPr lang="en-US" dirty="0" smtClean="0"/>
          </a:p>
          <a:p>
            <a:r>
              <a:rPr lang="en-US" dirty="0" smtClean="0"/>
              <a:t>Right now we are only assigning 48 seats</a:t>
            </a:r>
          </a:p>
          <a:p>
            <a:endParaRPr lang="en-US" dirty="0" smtClean="0"/>
          </a:p>
          <a:p>
            <a:r>
              <a:rPr lang="en-US" dirty="0" smtClean="0"/>
              <a:t>Making the divisor smaller will increase each state’s share</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Jefferson’s Method</a:t>
            </a:r>
            <a:endParaRPr lang="en-US" dirty="0"/>
          </a:p>
        </p:txBody>
      </p:sp>
      <p:sp>
        <p:nvSpPr>
          <p:cNvPr id="3" name="Content Placeholder 2"/>
          <p:cNvSpPr>
            <a:spLocks noGrp="1"/>
          </p:cNvSpPr>
          <p:nvPr>
            <p:ph idx="1"/>
          </p:nvPr>
        </p:nvSpPr>
        <p:spPr/>
        <p:txBody>
          <a:bodyPr/>
          <a:lstStyle/>
          <a:p>
            <a:r>
              <a:rPr lang="en-US" dirty="0" smtClean="0"/>
              <a:t>Here is the apportionment with the original divisor (6,000)</a:t>
            </a:r>
            <a:endParaRPr lang="en-US" dirty="0"/>
          </a:p>
        </p:txBody>
      </p:sp>
      <p:graphicFrame>
        <p:nvGraphicFramePr>
          <p:cNvPr id="4" name="Table 3"/>
          <p:cNvGraphicFramePr>
            <a:graphicFrameLocks noGrp="1"/>
          </p:cNvGraphicFramePr>
          <p:nvPr/>
        </p:nvGraphicFramePr>
        <p:xfrm>
          <a:off x="1877302" y="3581400"/>
          <a:ext cx="5212083" cy="2494280"/>
        </p:xfrm>
        <a:graphic>
          <a:graphicData uri="http://schemas.openxmlformats.org/drawingml/2006/table">
            <a:tbl>
              <a:tblPr firstRow="1" bandRow="1">
                <a:tableStyleId>{5C22544A-7EE6-4342-B048-85BDC9FD1C3A}</a:tableStyleId>
              </a:tblPr>
              <a:tblGrid>
                <a:gridCol w="1524003"/>
                <a:gridCol w="137160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r>
              <a:tr h="370840">
                <a:tc>
                  <a:txBody>
                    <a:bodyPr/>
                    <a:lstStyle/>
                    <a:p>
                      <a:r>
                        <a:rPr lang="en-US" dirty="0" err="1" smtClean="0"/>
                        <a:t>Angria</a:t>
                      </a:r>
                      <a:endParaRPr lang="en-US" dirty="0"/>
                    </a:p>
                  </a:txBody>
                  <a:tcPr/>
                </a:tc>
                <a:tc>
                  <a:txBody>
                    <a:bodyPr/>
                    <a:lstStyle/>
                    <a:p>
                      <a:pPr marL="0" marR="0" algn="ctr">
                        <a:lnSpc>
                          <a:spcPct val="115000"/>
                        </a:lnSpc>
                        <a:spcBef>
                          <a:spcPts val="0"/>
                        </a:spcBef>
                        <a:spcAft>
                          <a:spcPts val="0"/>
                        </a:spcAft>
                      </a:pPr>
                      <a:r>
                        <a:rPr lang="en-US" sz="1800">
                          <a:latin typeface="Calibri"/>
                          <a:ea typeface="Times New Roman"/>
                          <a:cs typeface="Times New Roman"/>
                        </a:rPr>
                        <a:t>87,438</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14.58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14</a:t>
                      </a:r>
                    </a:p>
                  </a:txBody>
                  <a:tcPr marL="68580" marR="68580" marT="0" marB="0" anchor="ctr"/>
                </a:tc>
              </a:tr>
              <a:tr h="370840">
                <a:tc>
                  <a:txBody>
                    <a:bodyPr/>
                    <a:lstStyle/>
                    <a:p>
                      <a:r>
                        <a:rPr lang="en-US" dirty="0" err="1" smtClean="0"/>
                        <a:t>Bretonnia</a:t>
                      </a:r>
                      <a:endParaRPr lang="en-US" dirty="0"/>
                    </a:p>
                  </a:txBody>
                  <a:tcPr/>
                </a:tc>
                <a:tc>
                  <a:txBody>
                    <a:bodyPr/>
                    <a:lstStyle/>
                    <a:p>
                      <a:pPr marL="0" marR="0" algn="ctr">
                        <a:lnSpc>
                          <a:spcPct val="115000"/>
                        </a:lnSpc>
                        <a:spcBef>
                          <a:spcPts val="0"/>
                        </a:spcBef>
                        <a:spcAft>
                          <a:spcPts val="0"/>
                        </a:spcAft>
                      </a:pPr>
                      <a:r>
                        <a:rPr lang="en-US" sz="1800">
                          <a:latin typeface="Calibri"/>
                          <a:ea typeface="Times New Roman"/>
                          <a:cs typeface="Times New Roman"/>
                        </a:rPr>
                        <a:t>82,511</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13.75</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13</a:t>
                      </a:r>
                    </a:p>
                  </a:txBody>
                  <a:tcPr marL="68580" marR="68580" marT="0" marB="0" anchor="ctr"/>
                </a:tc>
              </a:tr>
              <a:tr h="370840">
                <a:tc>
                  <a:txBody>
                    <a:bodyPr/>
                    <a:lstStyle/>
                    <a:p>
                      <a:r>
                        <a:rPr lang="en-US" dirty="0" err="1" smtClean="0"/>
                        <a:t>Curaguay</a:t>
                      </a:r>
                      <a:endParaRPr lang="en-US" dirty="0"/>
                    </a:p>
                  </a:txBody>
                  <a:tcPr/>
                </a:tc>
                <a:tc>
                  <a:txBody>
                    <a:bodyPr/>
                    <a:lstStyle/>
                    <a:p>
                      <a:pPr marL="0" marR="0" algn="ctr">
                        <a:lnSpc>
                          <a:spcPct val="115000"/>
                        </a:lnSpc>
                        <a:spcBef>
                          <a:spcPts val="0"/>
                        </a:spcBef>
                        <a:spcAft>
                          <a:spcPts val="0"/>
                        </a:spcAft>
                      </a:pPr>
                      <a:r>
                        <a:rPr lang="en-US" sz="1800">
                          <a:latin typeface="Calibri"/>
                          <a:ea typeface="Times New Roman"/>
                          <a:cs typeface="Times New Roman"/>
                        </a:rPr>
                        <a:t>66,942</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11.16</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11</a:t>
                      </a:r>
                    </a:p>
                  </a:txBody>
                  <a:tcPr marL="68580" marR="68580" marT="0" marB="0" anchor="ctr"/>
                </a:tc>
              </a:tr>
              <a:tr h="370840">
                <a:tc>
                  <a:txBody>
                    <a:bodyPr/>
                    <a:lstStyle/>
                    <a:p>
                      <a:r>
                        <a:rPr lang="en-US" dirty="0" err="1" smtClean="0"/>
                        <a:t>Dennenberg</a:t>
                      </a:r>
                      <a:endParaRPr lang="en-US" dirty="0"/>
                    </a:p>
                  </a:txBody>
                  <a:tcPr/>
                </a:tc>
                <a:tc>
                  <a:txBody>
                    <a:bodyPr/>
                    <a:lstStyle/>
                    <a:p>
                      <a:pPr marL="0" marR="0" algn="ctr">
                        <a:lnSpc>
                          <a:spcPct val="115000"/>
                        </a:lnSpc>
                        <a:spcBef>
                          <a:spcPts val="0"/>
                        </a:spcBef>
                        <a:spcAft>
                          <a:spcPts val="0"/>
                        </a:spcAft>
                      </a:pPr>
                      <a:r>
                        <a:rPr lang="en-US" sz="1800">
                          <a:latin typeface="Calibri"/>
                          <a:ea typeface="Times New Roman"/>
                          <a:cs typeface="Times New Roman"/>
                        </a:rPr>
                        <a:t>63,109</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10.52</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10</a:t>
                      </a:r>
                    </a:p>
                  </a:txBody>
                  <a:tcPr marL="68580" marR="68580" marT="0" marB="0" anchor="ctr"/>
                </a:tc>
              </a:tr>
              <a:tr h="370840">
                <a:tc>
                  <a:txBody>
                    <a:bodyPr/>
                    <a:lstStyle/>
                    <a:p>
                      <a:r>
                        <a:rPr lang="en-US" b="1" dirty="0" smtClean="0"/>
                        <a:t>Total</a:t>
                      </a:r>
                      <a:endParaRPr lang="en-US" b="1" dirty="0"/>
                    </a:p>
                  </a:txBody>
                  <a:tcPr/>
                </a:tc>
                <a:tc>
                  <a:txBody>
                    <a:bodyPr/>
                    <a:lstStyle/>
                    <a:p>
                      <a:pPr marL="0" marR="0" algn="ctr">
                        <a:lnSpc>
                          <a:spcPct val="115000"/>
                        </a:lnSpc>
                        <a:spcBef>
                          <a:spcPts val="0"/>
                        </a:spcBef>
                        <a:spcAft>
                          <a:spcPts val="0"/>
                        </a:spcAft>
                      </a:pPr>
                      <a:r>
                        <a:rPr lang="en-US" sz="1800" b="1">
                          <a:latin typeface="Calibri"/>
                          <a:ea typeface="Times New Roman"/>
                          <a:cs typeface="Times New Roman"/>
                        </a:rPr>
                        <a:t>300,000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50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latin typeface="Calibri"/>
                          <a:ea typeface="Times New Roman"/>
                          <a:cs typeface="Times New Roman"/>
                        </a:rPr>
                        <a:t>48</a:t>
                      </a:r>
                      <a:endParaRPr lang="en-US" sz="1800" dirty="0">
                        <a:latin typeface="Calibri"/>
                        <a:ea typeface="Times New Roman"/>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Jefferson’s Method</a:t>
            </a:r>
            <a:endParaRPr lang="en-US" dirty="0"/>
          </a:p>
        </p:txBody>
      </p:sp>
      <p:sp>
        <p:nvSpPr>
          <p:cNvPr id="3" name="Content Placeholder 2"/>
          <p:cNvSpPr>
            <a:spLocks noGrp="1"/>
          </p:cNvSpPr>
          <p:nvPr>
            <p:ph idx="1"/>
          </p:nvPr>
        </p:nvSpPr>
        <p:spPr/>
        <p:txBody>
          <a:bodyPr/>
          <a:lstStyle/>
          <a:p>
            <a:r>
              <a:rPr lang="en-US" dirty="0" smtClean="0"/>
              <a:t>Let’s make the divisor smaller</a:t>
            </a:r>
          </a:p>
          <a:p>
            <a:endParaRPr lang="en-US" dirty="0" smtClean="0"/>
          </a:p>
          <a:p>
            <a:r>
              <a:rPr lang="en-US" dirty="0" smtClean="0"/>
              <a:t>Here we have the divisor equal to 5,850</a:t>
            </a:r>
            <a:endParaRPr lang="en-US" dirty="0"/>
          </a:p>
        </p:txBody>
      </p:sp>
      <p:graphicFrame>
        <p:nvGraphicFramePr>
          <p:cNvPr id="4" name="Table 3"/>
          <p:cNvGraphicFramePr>
            <a:graphicFrameLocks noGrp="1"/>
          </p:cNvGraphicFramePr>
          <p:nvPr/>
        </p:nvGraphicFramePr>
        <p:xfrm>
          <a:off x="1877302" y="3581400"/>
          <a:ext cx="5212083" cy="2510811"/>
        </p:xfrm>
        <a:graphic>
          <a:graphicData uri="http://schemas.openxmlformats.org/drawingml/2006/table">
            <a:tbl>
              <a:tblPr firstRow="1" bandRow="1">
                <a:tableStyleId>{5C22544A-7EE6-4342-B048-85BDC9FD1C3A}</a:tableStyleId>
              </a:tblPr>
              <a:tblGrid>
                <a:gridCol w="1524003"/>
                <a:gridCol w="1371600"/>
                <a:gridCol w="1158240"/>
                <a:gridCol w="1158240"/>
              </a:tblGrid>
              <a:tr h="620872">
                <a:tc>
                  <a:txBody>
                    <a:bodyPr/>
                    <a:lstStyle/>
                    <a:p>
                      <a:pPr marL="0" marR="0">
                        <a:lnSpc>
                          <a:spcPct val="115000"/>
                        </a:lnSpc>
                        <a:spcBef>
                          <a:spcPts val="0"/>
                        </a:spcBef>
                        <a:spcAft>
                          <a:spcPts val="0"/>
                        </a:spcAft>
                      </a:pPr>
                      <a:r>
                        <a:rPr lang="en-US" sz="1800" b="1" dirty="0">
                          <a:latin typeface="Calibri"/>
                          <a:ea typeface="Times New Roman"/>
                          <a:cs typeface="Times New Roman"/>
                        </a:rPr>
                        <a:t>State</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Population</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Modified Share</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Lower Quota</a:t>
                      </a:r>
                      <a:endParaRPr lang="en-US" sz="1800">
                        <a:latin typeface="Calibri"/>
                        <a:ea typeface="Times New Roman"/>
                        <a:cs typeface="Times New Roman"/>
                      </a:endParaRPr>
                    </a:p>
                  </a:txBody>
                  <a:tcPr marL="68580" marR="68580" marT="0" marB="0" anchor="ctr"/>
                </a:tc>
              </a:tr>
              <a:tr h="375975">
                <a:tc>
                  <a:txBody>
                    <a:bodyPr/>
                    <a:lstStyle/>
                    <a:p>
                      <a:pPr marL="0" marR="0">
                        <a:lnSpc>
                          <a:spcPct val="115000"/>
                        </a:lnSpc>
                        <a:spcBef>
                          <a:spcPts val="0"/>
                        </a:spcBef>
                        <a:spcAft>
                          <a:spcPts val="0"/>
                        </a:spcAft>
                      </a:pPr>
                      <a:r>
                        <a:rPr lang="en-US" sz="1800">
                          <a:latin typeface="Calibri"/>
                          <a:ea typeface="Times New Roman"/>
                          <a:cs typeface="Times New Roman"/>
                        </a:rPr>
                        <a:t>Angria</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87,438</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14.95</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14</a:t>
                      </a:r>
                    </a:p>
                  </a:txBody>
                  <a:tcPr marL="68580" marR="68580" marT="0" marB="0" anchor="ctr"/>
                </a:tc>
              </a:tr>
              <a:tr h="375975">
                <a:tc>
                  <a:txBody>
                    <a:bodyPr/>
                    <a:lstStyle/>
                    <a:p>
                      <a:pPr marL="0" marR="0">
                        <a:lnSpc>
                          <a:spcPct val="115000"/>
                        </a:lnSpc>
                        <a:spcBef>
                          <a:spcPts val="0"/>
                        </a:spcBef>
                        <a:spcAft>
                          <a:spcPts val="0"/>
                        </a:spcAft>
                      </a:pPr>
                      <a:r>
                        <a:rPr lang="en-US" sz="1800">
                          <a:latin typeface="Calibri"/>
                          <a:ea typeface="Times New Roman"/>
                          <a:cs typeface="Times New Roman"/>
                        </a:rPr>
                        <a:t>Bretonnia</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82,511</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14.10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14</a:t>
                      </a:r>
                    </a:p>
                  </a:txBody>
                  <a:tcPr marL="68580" marR="68580" marT="0" marB="0" anchor="ctr"/>
                </a:tc>
              </a:tr>
              <a:tr h="375975">
                <a:tc>
                  <a:txBody>
                    <a:bodyPr/>
                    <a:lstStyle/>
                    <a:p>
                      <a:pPr marL="0" marR="0">
                        <a:lnSpc>
                          <a:spcPct val="115000"/>
                        </a:lnSpc>
                        <a:spcBef>
                          <a:spcPts val="0"/>
                        </a:spcBef>
                        <a:spcAft>
                          <a:spcPts val="0"/>
                        </a:spcAft>
                      </a:pPr>
                      <a:r>
                        <a:rPr lang="en-US" sz="1800">
                          <a:latin typeface="Calibri"/>
                          <a:ea typeface="Times New Roman"/>
                          <a:cs typeface="Times New Roman"/>
                        </a:rPr>
                        <a:t>Curaguay</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66,942</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11.44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11</a:t>
                      </a:r>
                    </a:p>
                  </a:txBody>
                  <a:tcPr marL="68580" marR="68580" marT="0" marB="0" anchor="ctr"/>
                </a:tc>
              </a:tr>
              <a:tr h="375975">
                <a:tc>
                  <a:txBody>
                    <a:bodyPr/>
                    <a:lstStyle/>
                    <a:p>
                      <a:pPr marL="0" marR="0">
                        <a:lnSpc>
                          <a:spcPct val="115000"/>
                        </a:lnSpc>
                        <a:spcBef>
                          <a:spcPts val="0"/>
                        </a:spcBef>
                        <a:spcAft>
                          <a:spcPts val="0"/>
                        </a:spcAft>
                      </a:pPr>
                      <a:r>
                        <a:rPr lang="en-US" sz="1800">
                          <a:latin typeface="Calibri"/>
                          <a:ea typeface="Times New Roman"/>
                          <a:cs typeface="Times New Roman"/>
                        </a:rPr>
                        <a:t>Dennenberg</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63,109</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10.79</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10</a:t>
                      </a:r>
                    </a:p>
                  </a:txBody>
                  <a:tcPr marL="68580" marR="68580" marT="0" marB="0" anchor="ctr"/>
                </a:tc>
              </a:tr>
              <a:tr h="375975">
                <a:tc>
                  <a:txBody>
                    <a:bodyPr/>
                    <a:lstStyle/>
                    <a:p>
                      <a:pPr marL="0" marR="0">
                        <a:lnSpc>
                          <a:spcPct val="115000"/>
                        </a:lnSpc>
                        <a:spcBef>
                          <a:spcPts val="0"/>
                        </a:spcBef>
                        <a:spcAft>
                          <a:spcPts val="0"/>
                        </a:spcAft>
                      </a:pPr>
                      <a:r>
                        <a:rPr lang="en-US" sz="1800" b="1">
                          <a:latin typeface="Calibri"/>
                          <a:ea typeface="Times New Roman"/>
                          <a:cs typeface="Times New Roman"/>
                        </a:rPr>
                        <a:t>Totals</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latin typeface="Calibri"/>
                          <a:ea typeface="Times New Roman"/>
                          <a:cs typeface="Times New Roman"/>
                        </a:rPr>
                        <a:t>300,000</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latin typeface="Calibri"/>
                          <a:ea typeface="Times New Roman"/>
                          <a:cs typeface="Times New Roman"/>
                        </a:rPr>
                        <a:t>49</a:t>
                      </a:r>
                      <a:endParaRPr lang="en-US" sz="1800" dirty="0">
                        <a:latin typeface="Calibri"/>
                        <a:ea typeface="Times New Roman"/>
                        <a:cs typeface="Times New Roman"/>
                      </a:endParaRPr>
                    </a:p>
                  </a:txBody>
                  <a:tcPr marL="68580" marR="68580" marT="0" marB="0" anchor="ctr"/>
                </a:tc>
              </a:tr>
            </a:tbl>
          </a:graphicData>
        </a:graphic>
      </p:graphicFrame>
      <p:sp>
        <p:nvSpPr>
          <p:cNvPr id="5" name="Left Arrow 4"/>
          <p:cNvSpPr/>
          <p:nvPr/>
        </p:nvSpPr>
        <p:spPr>
          <a:xfrm>
            <a:off x="6788727" y="5721927"/>
            <a:ext cx="554182" cy="360218"/>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6" name="TextBox 5"/>
          <p:cNvSpPr txBox="1"/>
          <p:nvPr/>
        </p:nvSpPr>
        <p:spPr>
          <a:xfrm>
            <a:off x="7426036" y="5306291"/>
            <a:ext cx="1510146" cy="1200329"/>
          </a:xfrm>
          <a:prstGeom prst="rect">
            <a:avLst/>
          </a:prstGeom>
          <a:noFill/>
        </p:spPr>
        <p:txBody>
          <a:bodyPr wrap="square" rtlCol="0">
            <a:spAutoFit/>
          </a:bodyPr>
          <a:lstStyle/>
          <a:p>
            <a:r>
              <a:rPr lang="en-US" sz="2400" dirty="0" smtClean="0"/>
              <a:t>Still not enough seats!</a:t>
            </a:r>
            <a:endParaRPr lang="en-US" sz="24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Jefferson’s Method</a:t>
            </a:r>
            <a:endParaRPr lang="en-US" dirty="0"/>
          </a:p>
        </p:txBody>
      </p:sp>
      <p:sp>
        <p:nvSpPr>
          <p:cNvPr id="3" name="Content Placeholder 2"/>
          <p:cNvSpPr>
            <a:spLocks noGrp="1"/>
          </p:cNvSpPr>
          <p:nvPr>
            <p:ph idx="1"/>
          </p:nvPr>
        </p:nvSpPr>
        <p:spPr/>
        <p:txBody>
          <a:bodyPr/>
          <a:lstStyle/>
          <a:p>
            <a:r>
              <a:rPr lang="en-US" dirty="0" smtClean="0"/>
              <a:t>Let’s make the divisor even smaller</a:t>
            </a:r>
          </a:p>
          <a:p>
            <a:endParaRPr lang="en-US" dirty="0" smtClean="0"/>
          </a:p>
          <a:p>
            <a:r>
              <a:rPr lang="en-US" dirty="0" smtClean="0"/>
              <a:t>Here we have the divisor equal to 5,700</a:t>
            </a:r>
            <a:endParaRPr lang="en-US" dirty="0"/>
          </a:p>
        </p:txBody>
      </p:sp>
      <p:graphicFrame>
        <p:nvGraphicFramePr>
          <p:cNvPr id="4" name="Table 3"/>
          <p:cNvGraphicFramePr>
            <a:graphicFrameLocks noGrp="1"/>
          </p:cNvGraphicFramePr>
          <p:nvPr/>
        </p:nvGraphicFramePr>
        <p:xfrm>
          <a:off x="1877302" y="3581400"/>
          <a:ext cx="5212083" cy="2510811"/>
        </p:xfrm>
        <a:graphic>
          <a:graphicData uri="http://schemas.openxmlformats.org/drawingml/2006/table">
            <a:tbl>
              <a:tblPr firstRow="1" bandRow="1">
                <a:tableStyleId>{5C22544A-7EE6-4342-B048-85BDC9FD1C3A}</a:tableStyleId>
              </a:tblPr>
              <a:tblGrid>
                <a:gridCol w="1524003"/>
                <a:gridCol w="1371600"/>
                <a:gridCol w="1158240"/>
                <a:gridCol w="1158240"/>
              </a:tblGrid>
              <a:tr h="620872">
                <a:tc>
                  <a:txBody>
                    <a:bodyPr/>
                    <a:lstStyle/>
                    <a:p>
                      <a:pPr marL="0" marR="0">
                        <a:lnSpc>
                          <a:spcPct val="115000"/>
                        </a:lnSpc>
                        <a:spcBef>
                          <a:spcPts val="0"/>
                        </a:spcBef>
                        <a:spcAft>
                          <a:spcPts val="0"/>
                        </a:spcAft>
                      </a:pPr>
                      <a:r>
                        <a:rPr lang="en-US" sz="1800" b="1" dirty="0">
                          <a:latin typeface="Calibri"/>
                          <a:ea typeface="Times New Roman"/>
                          <a:cs typeface="Times New Roman"/>
                        </a:rPr>
                        <a:t>State</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Population</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Modified Share</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Lower Quota</a:t>
                      </a:r>
                      <a:endParaRPr lang="en-US" sz="1800">
                        <a:latin typeface="Calibri"/>
                        <a:ea typeface="Times New Roman"/>
                        <a:cs typeface="Times New Roman"/>
                      </a:endParaRPr>
                    </a:p>
                  </a:txBody>
                  <a:tcPr marL="68580" marR="68580" marT="0" marB="0" anchor="ctr"/>
                </a:tc>
              </a:tr>
              <a:tr h="375975">
                <a:tc>
                  <a:txBody>
                    <a:bodyPr/>
                    <a:lstStyle/>
                    <a:p>
                      <a:pPr marL="0" marR="0">
                        <a:lnSpc>
                          <a:spcPct val="115000"/>
                        </a:lnSpc>
                        <a:spcBef>
                          <a:spcPts val="0"/>
                        </a:spcBef>
                        <a:spcAft>
                          <a:spcPts val="0"/>
                        </a:spcAft>
                      </a:pPr>
                      <a:r>
                        <a:rPr lang="en-US" sz="1800">
                          <a:latin typeface="Calibri"/>
                          <a:ea typeface="Times New Roman"/>
                          <a:cs typeface="Times New Roman"/>
                        </a:rPr>
                        <a:t>Angria</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87,438</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15.34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15</a:t>
                      </a:r>
                    </a:p>
                  </a:txBody>
                  <a:tcPr marL="68580" marR="68580" marT="0" marB="0" anchor="ctr"/>
                </a:tc>
              </a:tr>
              <a:tr h="375975">
                <a:tc>
                  <a:txBody>
                    <a:bodyPr/>
                    <a:lstStyle/>
                    <a:p>
                      <a:pPr marL="0" marR="0">
                        <a:lnSpc>
                          <a:spcPct val="115000"/>
                        </a:lnSpc>
                        <a:spcBef>
                          <a:spcPts val="0"/>
                        </a:spcBef>
                        <a:spcAft>
                          <a:spcPts val="0"/>
                        </a:spcAft>
                      </a:pPr>
                      <a:r>
                        <a:rPr lang="en-US" sz="1800">
                          <a:latin typeface="Calibri"/>
                          <a:ea typeface="Times New Roman"/>
                          <a:cs typeface="Times New Roman"/>
                        </a:rPr>
                        <a:t>Bretonnia</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82,511</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14.48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14</a:t>
                      </a:r>
                    </a:p>
                  </a:txBody>
                  <a:tcPr marL="68580" marR="68580" marT="0" marB="0" anchor="ctr"/>
                </a:tc>
              </a:tr>
              <a:tr h="375975">
                <a:tc>
                  <a:txBody>
                    <a:bodyPr/>
                    <a:lstStyle/>
                    <a:p>
                      <a:pPr marL="0" marR="0">
                        <a:lnSpc>
                          <a:spcPct val="115000"/>
                        </a:lnSpc>
                        <a:spcBef>
                          <a:spcPts val="0"/>
                        </a:spcBef>
                        <a:spcAft>
                          <a:spcPts val="0"/>
                        </a:spcAft>
                      </a:pPr>
                      <a:r>
                        <a:rPr lang="en-US" sz="1800">
                          <a:latin typeface="Calibri"/>
                          <a:ea typeface="Times New Roman"/>
                          <a:cs typeface="Times New Roman"/>
                        </a:rPr>
                        <a:t>Curaguay</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66,942</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11.74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11</a:t>
                      </a:r>
                    </a:p>
                  </a:txBody>
                  <a:tcPr marL="68580" marR="68580" marT="0" marB="0" anchor="ctr"/>
                </a:tc>
              </a:tr>
              <a:tr h="375975">
                <a:tc>
                  <a:txBody>
                    <a:bodyPr/>
                    <a:lstStyle/>
                    <a:p>
                      <a:pPr marL="0" marR="0">
                        <a:lnSpc>
                          <a:spcPct val="115000"/>
                        </a:lnSpc>
                        <a:spcBef>
                          <a:spcPts val="0"/>
                        </a:spcBef>
                        <a:spcAft>
                          <a:spcPts val="0"/>
                        </a:spcAft>
                      </a:pPr>
                      <a:r>
                        <a:rPr lang="en-US" sz="1800">
                          <a:latin typeface="Calibri"/>
                          <a:ea typeface="Times New Roman"/>
                          <a:cs typeface="Times New Roman"/>
                        </a:rPr>
                        <a:t>Dennenberg</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63,109</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11.07</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11</a:t>
                      </a:r>
                    </a:p>
                  </a:txBody>
                  <a:tcPr marL="68580" marR="68580" marT="0" marB="0" anchor="ctr"/>
                </a:tc>
              </a:tr>
              <a:tr h="375975">
                <a:tc>
                  <a:txBody>
                    <a:bodyPr/>
                    <a:lstStyle/>
                    <a:p>
                      <a:pPr marL="0" marR="0">
                        <a:lnSpc>
                          <a:spcPct val="115000"/>
                        </a:lnSpc>
                        <a:spcBef>
                          <a:spcPts val="0"/>
                        </a:spcBef>
                        <a:spcAft>
                          <a:spcPts val="0"/>
                        </a:spcAft>
                      </a:pPr>
                      <a:r>
                        <a:rPr lang="en-US" sz="1800" b="1">
                          <a:latin typeface="Calibri"/>
                          <a:ea typeface="Times New Roman"/>
                          <a:cs typeface="Times New Roman"/>
                        </a:rPr>
                        <a:t>Totals</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300,000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latin typeface="Calibri"/>
                          <a:ea typeface="Times New Roman"/>
                          <a:cs typeface="Times New Roman"/>
                        </a:rPr>
                        <a:t>51</a:t>
                      </a:r>
                      <a:endParaRPr lang="en-US" sz="1800" dirty="0">
                        <a:latin typeface="Calibri"/>
                        <a:ea typeface="Times New Roman"/>
                        <a:cs typeface="Times New Roman"/>
                      </a:endParaRPr>
                    </a:p>
                  </a:txBody>
                  <a:tcPr marL="68580" marR="68580" marT="0" marB="0" anchor="ctr"/>
                </a:tc>
              </a:tr>
            </a:tbl>
          </a:graphicData>
        </a:graphic>
      </p:graphicFrame>
      <p:sp>
        <p:nvSpPr>
          <p:cNvPr id="5" name="Left Arrow 4"/>
          <p:cNvSpPr/>
          <p:nvPr/>
        </p:nvSpPr>
        <p:spPr>
          <a:xfrm>
            <a:off x="6788727" y="5721927"/>
            <a:ext cx="554182" cy="360218"/>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6" name="TextBox 5"/>
          <p:cNvSpPr txBox="1"/>
          <p:nvPr/>
        </p:nvSpPr>
        <p:spPr>
          <a:xfrm>
            <a:off x="7426036" y="5306291"/>
            <a:ext cx="1717964" cy="1200329"/>
          </a:xfrm>
          <a:prstGeom prst="rect">
            <a:avLst/>
          </a:prstGeom>
          <a:noFill/>
        </p:spPr>
        <p:txBody>
          <a:bodyPr wrap="square" rtlCol="0">
            <a:spAutoFit/>
          </a:bodyPr>
          <a:lstStyle/>
          <a:p>
            <a:r>
              <a:rPr lang="en-US" sz="2400" dirty="0" smtClean="0"/>
              <a:t>Now we have too many seats!</a:t>
            </a:r>
            <a:endParaRPr lang="en-US" sz="24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Jefferson’s Method</a:t>
            </a:r>
            <a:endParaRPr lang="en-US" dirty="0"/>
          </a:p>
        </p:txBody>
      </p:sp>
      <p:sp>
        <p:nvSpPr>
          <p:cNvPr id="3" name="Content Placeholder 2"/>
          <p:cNvSpPr>
            <a:spLocks noGrp="1"/>
          </p:cNvSpPr>
          <p:nvPr>
            <p:ph idx="1"/>
          </p:nvPr>
        </p:nvSpPr>
        <p:spPr/>
        <p:txBody>
          <a:bodyPr/>
          <a:lstStyle/>
          <a:p>
            <a:r>
              <a:rPr lang="en-US" dirty="0" smtClean="0"/>
              <a:t>With some trial and error we find a number that works (in this case 5,800)</a:t>
            </a:r>
            <a:endParaRPr lang="en-US" dirty="0"/>
          </a:p>
        </p:txBody>
      </p:sp>
      <p:graphicFrame>
        <p:nvGraphicFramePr>
          <p:cNvPr id="4" name="Table 3"/>
          <p:cNvGraphicFramePr>
            <a:graphicFrameLocks noGrp="1"/>
          </p:cNvGraphicFramePr>
          <p:nvPr/>
        </p:nvGraphicFramePr>
        <p:xfrm>
          <a:off x="1877302" y="3581400"/>
          <a:ext cx="5212083" cy="2510811"/>
        </p:xfrm>
        <a:graphic>
          <a:graphicData uri="http://schemas.openxmlformats.org/drawingml/2006/table">
            <a:tbl>
              <a:tblPr firstRow="1" bandRow="1">
                <a:tableStyleId>{5C22544A-7EE6-4342-B048-85BDC9FD1C3A}</a:tableStyleId>
              </a:tblPr>
              <a:tblGrid>
                <a:gridCol w="1524003"/>
                <a:gridCol w="1371600"/>
                <a:gridCol w="1158240"/>
                <a:gridCol w="1158240"/>
              </a:tblGrid>
              <a:tr h="620872">
                <a:tc>
                  <a:txBody>
                    <a:bodyPr/>
                    <a:lstStyle/>
                    <a:p>
                      <a:pPr marL="0" marR="0">
                        <a:lnSpc>
                          <a:spcPct val="115000"/>
                        </a:lnSpc>
                        <a:spcBef>
                          <a:spcPts val="0"/>
                        </a:spcBef>
                        <a:spcAft>
                          <a:spcPts val="0"/>
                        </a:spcAft>
                      </a:pPr>
                      <a:r>
                        <a:rPr lang="en-US" sz="1800" b="1" dirty="0">
                          <a:latin typeface="Calibri"/>
                          <a:ea typeface="Times New Roman"/>
                          <a:cs typeface="Times New Roman"/>
                        </a:rPr>
                        <a:t>State</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Population</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Modified Share</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Lower Quota</a:t>
                      </a:r>
                      <a:endParaRPr lang="en-US" sz="1800">
                        <a:latin typeface="Calibri"/>
                        <a:ea typeface="Times New Roman"/>
                        <a:cs typeface="Times New Roman"/>
                      </a:endParaRPr>
                    </a:p>
                  </a:txBody>
                  <a:tcPr marL="68580" marR="68580" marT="0" marB="0" anchor="ctr"/>
                </a:tc>
              </a:tr>
              <a:tr h="375975">
                <a:tc>
                  <a:txBody>
                    <a:bodyPr/>
                    <a:lstStyle/>
                    <a:p>
                      <a:pPr marL="0" marR="0">
                        <a:lnSpc>
                          <a:spcPct val="115000"/>
                        </a:lnSpc>
                        <a:spcBef>
                          <a:spcPts val="0"/>
                        </a:spcBef>
                        <a:spcAft>
                          <a:spcPts val="0"/>
                        </a:spcAft>
                      </a:pPr>
                      <a:r>
                        <a:rPr lang="en-US" sz="1800">
                          <a:latin typeface="Calibri"/>
                          <a:ea typeface="Times New Roman"/>
                          <a:cs typeface="Times New Roman"/>
                        </a:rPr>
                        <a:t>Angria</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87,438</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15.08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15</a:t>
                      </a:r>
                    </a:p>
                  </a:txBody>
                  <a:tcPr marL="68580" marR="68580" marT="0" marB="0" anchor="ctr"/>
                </a:tc>
              </a:tr>
              <a:tr h="375975">
                <a:tc>
                  <a:txBody>
                    <a:bodyPr/>
                    <a:lstStyle/>
                    <a:p>
                      <a:pPr marL="0" marR="0">
                        <a:lnSpc>
                          <a:spcPct val="115000"/>
                        </a:lnSpc>
                        <a:spcBef>
                          <a:spcPts val="0"/>
                        </a:spcBef>
                        <a:spcAft>
                          <a:spcPts val="0"/>
                        </a:spcAft>
                      </a:pPr>
                      <a:r>
                        <a:rPr lang="en-US" sz="1800">
                          <a:latin typeface="Calibri"/>
                          <a:ea typeface="Times New Roman"/>
                          <a:cs typeface="Times New Roman"/>
                        </a:rPr>
                        <a:t>Bretonnia</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82,511</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14.23</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14</a:t>
                      </a:r>
                    </a:p>
                  </a:txBody>
                  <a:tcPr marL="68580" marR="68580" marT="0" marB="0" anchor="ctr"/>
                </a:tc>
              </a:tr>
              <a:tr h="375975">
                <a:tc>
                  <a:txBody>
                    <a:bodyPr/>
                    <a:lstStyle/>
                    <a:p>
                      <a:pPr marL="0" marR="0">
                        <a:lnSpc>
                          <a:spcPct val="115000"/>
                        </a:lnSpc>
                        <a:spcBef>
                          <a:spcPts val="0"/>
                        </a:spcBef>
                        <a:spcAft>
                          <a:spcPts val="0"/>
                        </a:spcAft>
                      </a:pPr>
                      <a:r>
                        <a:rPr lang="en-US" sz="1800">
                          <a:latin typeface="Calibri"/>
                          <a:ea typeface="Times New Roman"/>
                          <a:cs typeface="Times New Roman"/>
                        </a:rPr>
                        <a:t>Curaguay</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66,942</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11.54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11</a:t>
                      </a:r>
                    </a:p>
                  </a:txBody>
                  <a:tcPr marL="68580" marR="68580" marT="0" marB="0" anchor="ctr"/>
                </a:tc>
              </a:tr>
              <a:tr h="375975">
                <a:tc>
                  <a:txBody>
                    <a:bodyPr/>
                    <a:lstStyle/>
                    <a:p>
                      <a:pPr marL="0" marR="0">
                        <a:lnSpc>
                          <a:spcPct val="115000"/>
                        </a:lnSpc>
                        <a:spcBef>
                          <a:spcPts val="0"/>
                        </a:spcBef>
                        <a:spcAft>
                          <a:spcPts val="0"/>
                        </a:spcAft>
                      </a:pPr>
                      <a:r>
                        <a:rPr lang="en-US" sz="1800">
                          <a:latin typeface="Calibri"/>
                          <a:ea typeface="Times New Roman"/>
                          <a:cs typeface="Times New Roman"/>
                        </a:rPr>
                        <a:t>Dennenberg</a:t>
                      </a: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63,109</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10.88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Calibri"/>
                          <a:ea typeface="Times New Roman"/>
                          <a:cs typeface="Times New Roman"/>
                        </a:rPr>
                        <a:t>10</a:t>
                      </a:r>
                    </a:p>
                  </a:txBody>
                  <a:tcPr marL="68580" marR="68580" marT="0" marB="0" anchor="ctr"/>
                </a:tc>
              </a:tr>
              <a:tr h="375975">
                <a:tc>
                  <a:txBody>
                    <a:bodyPr/>
                    <a:lstStyle/>
                    <a:p>
                      <a:pPr marL="0" marR="0">
                        <a:lnSpc>
                          <a:spcPct val="115000"/>
                        </a:lnSpc>
                        <a:spcBef>
                          <a:spcPts val="0"/>
                        </a:spcBef>
                        <a:spcAft>
                          <a:spcPts val="0"/>
                        </a:spcAft>
                      </a:pPr>
                      <a:r>
                        <a:rPr lang="en-US" sz="1800" b="1">
                          <a:latin typeface="Calibri"/>
                          <a:ea typeface="Times New Roman"/>
                          <a:cs typeface="Times New Roman"/>
                        </a:rPr>
                        <a:t>Totals</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300,000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latin typeface="Calibri"/>
                          <a:ea typeface="Times New Roman"/>
                          <a:cs typeface="Times New Roman"/>
                        </a:rPr>
                        <a:t>50</a:t>
                      </a:r>
                      <a:endParaRPr lang="en-US" sz="1800" dirty="0">
                        <a:latin typeface="Calibri"/>
                        <a:ea typeface="Times New Roman"/>
                        <a:cs typeface="Times New Roman"/>
                      </a:endParaRPr>
                    </a:p>
                  </a:txBody>
                  <a:tcPr marL="68580" marR="68580" marT="0" marB="0" anchor="ctr"/>
                </a:tc>
              </a:tr>
            </a:tbl>
          </a:graphicData>
        </a:graphic>
      </p:graphicFrame>
      <p:sp>
        <p:nvSpPr>
          <p:cNvPr id="5" name="Left Arrow 4"/>
          <p:cNvSpPr/>
          <p:nvPr/>
        </p:nvSpPr>
        <p:spPr>
          <a:xfrm>
            <a:off x="6788727" y="5721927"/>
            <a:ext cx="554182" cy="360218"/>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6" name="TextBox 5"/>
          <p:cNvSpPr txBox="1"/>
          <p:nvPr/>
        </p:nvSpPr>
        <p:spPr>
          <a:xfrm>
            <a:off x="7426036" y="5666521"/>
            <a:ext cx="1717964" cy="461665"/>
          </a:xfrm>
          <a:prstGeom prst="rect">
            <a:avLst/>
          </a:prstGeom>
          <a:noFill/>
        </p:spPr>
        <p:txBody>
          <a:bodyPr wrap="square" rtlCol="0">
            <a:spAutoFit/>
          </a:bodyPr>
          <a:lstStyle/>
          <a:p>
            <a:r>
              <a:rPr lang="en-US" sz="2400" dirty="0" smtClean="0"/>
              <a:t>Success!</a:t>
            </a:r>
            <a:endParaRPr lang="en-US" sz="24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Jefferson’s Method</a:t>
            </a:r>
            <a:endParaRPr lang="en-US" dirty="0"/>
          </a:p>
        </p:txBody>
      </p:sp>
      <p:sp>
        <p:nvSpPr>
          <p:cNvPr id="3" name="Content Placeholder 2"/>
          <p:cNvSpPr>
            <a:spLocks noGrp="1"/>
          </p:cNvSpPr>
          <p:nvPr>
            <p:ph idx="1"/>
          </p:nvPr>
        </p:nvSpPr>
        <p:spPr/>
        <p:txBody>
          <a:bodyPr/>
          <a:lstStyle/>
          <a:p>
            <a:r>
              <a:rPr lang="en-US" dirty="0" smtClean="0"/>
              <a:t>Jefferson’s method has the advantage that it doesn’t suffer from any of the paradoxes that Hamilton’s method did</a:t>
            </a:r>
          </a:p>
          <a:p>
            <a:endParaRPr lang="en-US" dirty="0" smtClean="0"/>
          </a:p>
          <a:p>
            <a:r>
              <a:rPr lang="en-US" dirty="0" smtClean="0"/>
              <a:t>However, there is still a problem with Jefferson’s method</a:t>
            </a:r>
          </a:p>
          <a:p>
            <a:endParaRPr lang="en-US" dirty="0" smtClean="0"/>
          </a:p>
          <a:p>
            <a:r>
              <a:rPr lang="en-US" dirty="0" smtClean="0"/>
              <a:t>Let’s consider another example with 4 states and 50 seats</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Jefferson’s Method</a:t>
            </a:r>
            <a:endParaRPr lang="en-US" dirty="0"/>
          </a:p>
        </p:txBody>
      </p:sp>
      <p:sp>
        <p:nvSpPr>
          <p:cNvPr id="3" name="Content Placeholder 2"/>
          <p:cNvSpPr>
            <a:spLocks noGrp="1"/>
          </p:cNvSpPr>
          <p:nvPr>
            <p:ph idx="1"/>
          </p:nvPr>
        </p:nvSpPr>
        <p:spPr/>
        <p:txBody>
          <a:bodyPr/>
          <a:lstStyle/>
          <a:p>
            <a:r>
              <a:rPr lang="en-US" dirty="0" smtClean="0"/>
              <a:t>This time the standard divisor is </a:t>
            </a:r>
            <a:br>
              <a:rPr lang="en-US" dirty="0" smtClean="0"/>
            </a:br>
            <a:r>
              <a:rPr lang="en-US" dirty="0" smtClean="0"/>
              <a:t>220,561/50 = 4,411.2</a:t>
            </a:r>
            <a:endParaRPr lang="en-US" dirty="0"/>
          </a:p>
        </p:txBody>
      </p:sp>
      <p:graphicFrame>
        <p:nvGraphicFramePr>
          <p:cNvPr id="4" name="Table 3"/>
          <p:cNvGraphicFramePr>
            <a:graphicFrameLocks noGrp="1"/>
          </p:cNvGraphicFramePr>
          <p:nvPr/>
        </p:nvGraphicFramePr>
        <p:xfrm>
          <a:off x="1877302" y="3581400"/>
          <a:ext cx="5212083" cy="2494280"/>
        </p:xfrm>
        <a:graphic>
          <a:graphicData uri="http://schemas.openxmlformats.org/drawingml/2006/table">
            <a:tbl>
              <a:tblPr firstRow="1" bandRow="1">
                <a:tableStyleId>{5C22544A-7EE6-4342-B048-85BDC9FD1C3A}</a:tableStyleId>
              </a:tblPr>
              <a:tblGrid>
                <a:gridCol w="1524003"/>
                <a:gridCol w="137160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Elkabar</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96,974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21.98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21</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Florin</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45,902</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10.41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Gondor</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44,921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10.18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Hyrkania</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32,764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7.43</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7</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b="1">
                          <a:latin typeface="Calibri"/>
                          <a:ea typeface="Times New Roman"/>
                          <a:cs typeface="Times New Roman"/>
                        </a:rPr>
                        <a:t>Totals</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220,561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50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cs typeface="Times New Roman"/>
                        </a:rPr>
                        <a:t>48</a:t>
                      </a:r>
                      <a:endParaRPr lang="en-US" sz="1800" dirty="0">
                        <a:latin typeface="Calibri"/>
                        <a:ea typeface="Times New Roman"/>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Example</a:t>
            </a:r>
            <a:endParaRPr lang="en-US" dirty="0"/>
          </a:p>
        </p:txBody>
      </p:sp>
      <p:sp>
        <p:nvSpPr>
          <p:cNvPr id="3" name="Content Placeholder 2"/>
          <p:cNvSpPr>
            <a:spLocks noGrp="1"/>
          </p:cNvSpPr>
          <p:nvPr>
            <p:ph idx="1"/>
          </p:nvPr>
        </p:nvSpPr>
        <p:spPr/>
        <p:txBody>
          <a:bodyPr/>
          <a:lstStyle/>
          <a:p>
            <a:r>
              <a:rPr lang="en-US" dirty="0" smtClean="0"/>
              <a:t>Divide each state’s population by the total population to get the % population</a:t>
            </a:r>
            <a:endParaRPr lang="en-US" dirty="0"/>
          </a:p>
        </p:txBody>
      </p:sp>
      <p:graphicFrame>
        <p:nvGraphicFramePr>
          <p:cNvPr id="4" name="Table 3"/>
          <p:cNvGraphicFramePr>
            <a:graphicFrameLocks noGrp="1"/>
          </p:cNvGraphicFramePr>
          <p:nvPr/>
        </p:nvGraphicFramePr>
        <p:xfrm>
          <a:off x="228597" y="3581400"/>
          <a:ext cx="4053843" cy="2463800"/>
        </p:xfrm>
        <a:graphic>
          <a:graphicData uri="http://schemas.openxmlformats.org/drawingml/2006/table">
            <a:tbl>
              <a:tblPr firstRow="1" bandRow="1">
                <a:tableStyleId>{5C22544A-7EE6-4342-B048-85BDC9FD1C3A}</a:tableStyleId>
              </a:tblPr>
              <a:tblGrid>
                <a:gridCol w="1524003"/>
                <a:gridCol w="1371600"/>
                <a:gridCol w="1158240"/>
              </a:tblGrid>
              <a:tr h="60960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r>
              <a:tr h="370840">
                <a:tc>
                  <a:txBody>
                    <a:bodyPr/>
                    <a:lstStyle/>
                    <a:p>
                      <a:r>
                        <a:rPr lang="en-US" dirty="0" err="1" smtClean="0"/>
                        <a:t>Angria</a:t>
                      </a:r>
                      <a:endParaRPr lang="en-US" dirty="0"/>
                    </a:p>
                  </a:txBody>
                  <a:tcPr/>
                </a:tc>
                <a:tc>
                  <a:txBody>
                    <a:bodyPr/>
                    <a:lstStyle/>
                    <a:p>
                      <a:pPr algn="ctr"/>
                      <a:r>
                        <a:rPr lang="en-US" dirty="0" smtClean="0"/>
                        <a:t>80,000</a:t>
                      </a:r>
                      <a:endParaRPr lang="en-US" dirty="0"/>
                    </a:p>
                  </a:txBody>
                  <a:tcPr/>
                </a:tc>
                <a:tc>
                  <a:txBody>
                    <a:bodyPr/>
                    <a:lstStyle/>
                    <a:p>
                      <a:pPr algn="ctr"/>
                      <a:r>
                        <a:rPr lang="en-US" dirty="0" smtClean="0"/>
                        <a:t>40%</a:t>
                      </a:r>
                      <a:endParaRPr lang="en-US" dirty="0"/>
                    </a:p>
                  </a:txBody>
                  <a:tcPr anchor="ctr"/>
                </a:tc>
              </a:tr>
              <a:tr h="370840">
                <a:tc>
                  <a:txBody>
                    <a:bodyPr/>
                    <a:lstStyle/>
                    <a:p>
                      <a:r>
                        <a:rPr lang="en-US" dirty="0" err="1" smtClean="0"/>
                        <a:t>Bretonnia</a:t>
                      </a:r>
                      <a:endParaRPr lang="en-US" dirty="0"/>
                    </a:p>
                  </a:txBody>
                  <a:tcPr/>
                </a:tc>
                <a:tc>
                  <a:txBody>
                    <a:bodyPr/>
                    <a:lstStyle/>
                    <a:p>
                      <a:pPr algn="ctr"/>
                      <a:r>
                        <a:rPr lang="en-US" dirty="0" smtClean="0"/>
                        <a:t>60,000</a:t>
                      </a:r>
                      <a:endParaRPr lang="en-US" dirty="0"/>
                    </a:p>
                  </a:txBody>
                  <a:tcPr/>
                </a:tc>
                <a:tc>
                  <a:txBody>
                    <a:bodyPr/>
                    <a:lstStyle/>
                    <a:p>
                      <a:pPr algn="ctr"/>
                      <a:r>
                        <a:rPr lang="en-US" dirty="0" smtClean="0"/>
                        <a:t>30%</a:t>
                      </a:r>
                      <a:endParaRPr lang="en-US" dirty="0"/>
                    </a:p>
                  </a:txBody>
                  <a:tcPr anchor="ctr"/>
                </a:tc>
              </a:tr>
              <a:tr h="370840">
                <a:tc>
                  <a:txBody>
                    <a:bodyPr/>
                    <a:lstStyle/>
                    <a:p>
                      <a:r>
                        <a:rPr lang="en-US" dirty="0" err="1" smtClean="0"/>
                        <a:t>Curaguay</a:t>
                      </a:r>
                      <a:endParaRPr lang="en-US" dirty="0"/>
                    </a:p>
                  </a:txBody>
                  <a:tcPr/>
                </a:tc>
                <a:tc>
                  <a:txBody>
                    <a:bodyPr/>
                    <a:lstStyle/>
                    <a:p>
                      <a:pPr algn="ctr"/>
                      <a:r>
                        <a:rPr lang="en-US" dirty="0" smtClean="0"/>
                        <a:t>40,000</a:t>
                      </a:r>
                      <a:endParaRPr lang="en-US" dirty="0"/>
                    </a:p>
                  </a:txBody>
                  <a:tcPr/>
                </a:tc>
                <a:tc>
                  <a:txBody>
                    <a:bodyPr/>
                    <a:lstStyle/>
                    <a:p>
                      <a:pPr algn="ctr"/>
                      <a:r>
                        <a:rPr lang="en-US" dirty="0" smtClean="0"/>
                        <a:t>20%</a:t>
                      </a:r>
                      <a:endParaRPr lang="en-US" dirty="0"/>
                    </a:p>
                  </a:txBody>
                  <a:tcPr anchor="ctr"/>
                </a:tc>
              </a:tr>
              <a:tr h="370840">
                <a:tc>
                  <a:txBody>
                    <a:bodyPr/>
                    <a:lstStyle/>
                    <a:p>
                      <a:r>
                        <a:rPr lang="en-US" dirty="0" err="1" smtClean="0"/>
                        <a:t>Dennenberg</a:t>
                      </a:r>
                      <a:endParaRPr lang="en-US" dirty="0"/>
                    </a:p>
                  </a:txBody>
                  <a:tcPr/>
                </a:tc>
                <a:tc>
                  <a:txBody>
                    <a:bodyPr/>
                    <a:lstStyle/>
                    <a:p>
                      <a:pPr algn="ctr"/>
                      <a:r>
                        <a:rPr lang="en-US" dirty="0" smtClean="0"/>
                        <a:t>20,000</a:t>
                      </a:r>
                      <a:endParaRPr lang="en-US" dirty="0"/>
                    </a:p>
                  </a:txBody>
                  <a:tcPr/>
                </a:tc>
                <a:tc>
                  <a:txBody>
                    <a:bodyPr/>
                    <a:lstStyle/>
                    <a:p>
                      <a:pPr algn="ctr"/>
                      <a:r>
                        <a:rPr lang="en-US" dirty="0" smtClean="0"/>
                        <a:t>10%</a:t>
                      </a:r>
                      <a:endParaRPr lang="en-US" dirty="0"/>
                    </a:p>
                  </a:txBody>
                  <a:tcPr anchor="ctr"/>
                </a:tc>
              </a:tr>
              <a:tr h="370840">
                <a:tc>
                  <a:txBody>
                    <a:bodyPr/>
                    <a:lstStyle/>
                    <a:p>
                      <a:r>
                        <a:rPr lang="en-US" b="1" dirty="0" smtClean="0"/>
                        <a:t>Total</a:t>
                      </a:r>
                      <a:endParaRPr lang="en-US" b="1" dirty="0"/>
                    </a:p>
                  </a:txBody>
                  <a:tcPr/>
                </a:tc>
                <a:tc>
                  <a:txBody>
                    <a:bodyPr/>
                    <a:lstStyle/>
                    <a:p>
                      <a:pPr algn="ctr"/>
                      <a:r>
                        <a:rPr lang="en-US" b="1" dirty="0" smtClean="0"/>
                        <a:t>200,000</a:t>
                      </a:r>
                      <a:endParaRPr lang="en-US" b="1" dirty="0"/>
                    </a:p>
                  </a:txBody>
                  <a:tcPr/>
                </a:tc>
                <a:tc>
                  <a:txBody>
                    <a:bodyPr/>
                    <a:lstStyle/>
                    <a:p>
                      <a:pPr algn="ctr"/>
                      <a:r>
                        <a:rPr lang="en-US" b="1" dirty="0" smtClean="0"/>
                        <a:t>100%</a:t>
                      </a:r>
                      <a:endParaRPr lang="en-US" b="1" dirty="0"/>
                    </a:p>
                  </a:txBody>
                  <a:tcPr anchor="ctr"/>
                </a:tc>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Jefferson’s Method</a:t>
            </a:r>
            <a:endParaRPr lang="en-US" dirty="0"/>
          </a:p>
        </p:txBody>
      </p:sp>
      <p:sp>
        <p:nvSpPr>
          <p:cNvPr id="3" name="Content Placeholder 2"/>
          <p:cNvSpPr>
            <a:spLocks noGrp="1"/>
          </p:cNvSpPr>
          <p:nvPr>
            <p:ph idx="1"/>
          </p:nvPr>
        </p:nvSpPr>
        <p:spPr/>
        <p:txBody>
          <a:bodyPr/>
          <a:lstStyle/>
          <a:p>
            <a:r>
              <a:rPr lang="en-US" dirty="0" smtClean="0"/>
              <a:t>We have leftover seats, so Jefferson’s method tells us to make the divisor smaller</a:t>
            </a:r>
            <a:endParaRPr lang="en-US" dirty="0"/>
          </a:p>
        </p:txBody>
      </p:sp>
      <p:graphicFrame>
        <p:nvGraphicFramePr>
          <p:cNvPr id="4" name="Table 3"/>
          <p:cNvGraphicFramePr>
            <a:graphicFrameLocks noGrp="1"/>
          </p:cNvGraphicFramePr>
          <p:nvPr/>
        </p:nvGraphicFramePr>
        <p:xfrm>
          <a:off x="1877302" y="3581400"/>
          <a:ext cx="5212083" cy="2494280"/>
        </p:xfrm>
        <a:graphic>
          <a:graphicData uri="http://schemas.openxmlformats.org/drawingml/2006/table">
            <a:tbl>
              <a:tblPr firstRow="1" bandRow="1">
                <a:tableStyleId>{5C22544A-7EE6-4342-B048-85BDC9FD1C3A}</a:tableStyleId>
              </a:tblPr>
              <a:tblGrid>
                <a:gridCol w="1524003"/>
                <a:gridCol w="1371600"/>
                <a:gridCol w="1158240"/>
                <a:gridCol w="1158240"/>
              </a:tblGrid>
              <a:tr h="37084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Elkabar</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96,974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21.98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21</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Florin</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45,902</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10.41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Gondor</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44,921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10.18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Hyrkania</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32,764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7.43</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7</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b="1">
                          <a:latin typeface="Calibri"/>
                          <a:ea typeface="Times New Roman"/>
                          <a:cs typeface="Times New Roman"/>
                        </a:rPr>
                        <a:t>Totals</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220,561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50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cs typeface="Times New Roman"/>
                        </a:rPr>
                        <a:t>48</a:t>
                      </a:r>
                      <a:endParaRPr lang="en-US" sz="1800" dirty="0">
                        <a:latin typeface="Calibri"/>
                        <a:ea typeface="Times New Roman"/>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Jefferson’s Method</a:t>
            </a:r>
            <a:endParaRPr lang="en-US" dirty="0"/>
          </a:p>
        </p:txBody>
      </p:sp>
      <p:sp>
        <p:nvSpPr>
          <p:cNvPr id="3" name="Content Placeholder 2"/>
          <p:cNvSpPr>
            <a:spLocks noGrp="1"/>
          </p:cNvSpPr>
          <p:nvPr>
            <p:ph idx="1"/>
          </p:nvPr>
        </p:nvSpPr>
        <p:spPr/>
        <p:txBody>
          <a:bodyPr/>
          <a:lstStyle/>
          <a:p>
            <a:r>
              <a:rPr lang="en-US" dirty="0" smtClean="0"/>
              <a:t>After some trial and error, we find that a divisor of 4,200 works</a:t>
            </a:r>
            <a:endParaRPr lang="en-US" dirty="0"/>
          </a:p>
        </p:txBody>
      </p:sp>
      <p:graphicFrame>
        <p:nvGraphicFramePr>
          <p:cNvPr id="4" name="Table 3"/>
          <p:cNvGraphicFramePr>
            <a:graphicFrameLocks noGrp="1"/>
          </p:cNvGraphicFramePr>
          <p:nvPr/>
        </p:nvGraphicFramePr>
        <p:xfrm>
          <a:off x="1877302" y="3581400"/>
          <a:ext cx="5212083" cy="2485136"/>
        </p:xfrm>
        <a:graphic>
          <a:graphicData uri="http://schemas.openxmlformats.org/drawingml/2006/table">
            <a:tbl>
              <a:tblPr firstRow="1" bandRow="1">
                <a:tableStyleId>{5C22544A-7EE6-4342-B048-85BDC9FD1C3A}</a:tableStyleId>
              </a:tblPr>
              <a:tblGrid>
                <a:gridCol w="1524003"/>
                <a:gridCol w="1371600"/>
                <a:gridCol w="1158240"/>
                <a:gridCol w="1158240"/>
              </a:tblGrid>
              <a:tr h="370840">
                <a:tc>
                  <a:txBody>
                    <a:bodyPr/>
                    <a:lstStyle/>
                    <a:p>
                      <a:pPr marL="0" marR="0">
                        <a:lnSpc>
                          <a:spcPct val="115000"/>
                        </a:lnSpc>
                        <a:spcBef>
                          <a:spcPts val="0"/>
                        </a:spcBef>
                        <a:spcAft>
                          <a:spcPts val="0"/>
                        </a:spcAft>
                      </a:pPr>
                      <a:r>
                        <a:rPr lang="en-US" sz="1800" b="1" dirty="0">
                          <a:latin typeface="Calibri"/>
                          <a:ea typeface="Times New Roman"/>
                          <a:cs typeface="Times New Roman"/>
                        </a:rPr>
                        <a:t>State</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latin typeface="Calibri"/>
                          <a:ea typeface="Times New Roman"/>
                          <a:cs typeface="Times New Roman"/>
                        </a:rPr>
                        <a:t>Population</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Modified Share</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Lower Quota</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Elkabar</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96,974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23.09</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23</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Florin</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45,902</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10.93</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Gondor</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44,921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10.70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a:latin typeface="Calibri"/>
                          <a:ea typeface="Times New Roman"/>
                          <a:cs typeface="Times New Roman"/>
                        </a:rPr>
                        <a:t>Hyrkania</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32,764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7.80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7</a:t>
                      </a:r>
                      <a:endParaRPr lang="en-US" sz="1800">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800" b="1" dirty="0">
                          <a:latin typeface="Calibri"/>
                          <a:ea typeface="Times New Roman"/>
                          <a:cs typeface="Times New Roman"/>
                        </a:rPr>
                        <a:t>Totals</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220,561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cs typeface="Times New Roman"/>
                        </a:rPr>
                        <a:t>50</a:t>
                      </a:r>
                      <a:endParaRPr lang="en-US" sz="1800" dirty="0">
                        <a:latin typeface="Calibri"/>
                        <a:ea typeface="Times New Roman"/>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Jefferson’s Method</a:t>
            </a:r>
            <a:endParaRPr lang="en-US" dirty="0"/>
          </a:p>
        </p:txBody>
      </p:sp>
      <p:sp>
        <p:nvSpPr>
          <p:cNvPr id="3" name="Content Placeholder 2"/>
          <p:cNvSpPr>
            <a:spLocks noGrp="1"/>
          </p:cNvSpPr>
          <p:nvPr>
            <p:ph idx="1"/>
          </p:nvPr>
        </p:nvSpPr>
        <p:spPr>
          <a:xfrm>
            <a:off x="5429250" y="1775191"/>
            <a:ext cx="3543300" cy="4625609"/>
          </a:xfrm>
        </p:spPr>
        <p:txBody>
          <a:bodyPr>
            <a:normAutofit/>
          </a:bodyPr>
          <a:lstStyle/>
          <a:p>
            <a:pPr>
              <a:spcAft>
                <a:spcPts val="1200"/>
              </a:spcAft>
            </a:pPr>
            <a:r>
              <a:rPr lang="en-US" dirty="0" smtClean="0"/>
              <a:t>The top chart uses the standard divisor (4,411)</a:t>
            </a:r>
          </a:p>
          <a:p>
            <a:pPr>
              <a:spcAft>
                <a:spcPts val="1200"/>
              </a:spcAft>
            </a:pPr>
            <a:r>
              <a:rPr lang="en-US" dirty="0" smtClean="0"/>
              <a:t>The bottom chart is our Jefferson’s method solution</a:t>
            </a:r>
          </a:p>
          <a:p>
            <a:pPr>
              <a:spcAft>
                <a:spcPts val="1200"/>
              </a:spcAft>
            </a:pPr>
            <a:r>
              <a:rPr lang="en-US" dirty="0" smtClean="0"/>
              <a:t>We have a quota rule violation!</a:t>
            </a:r>
            <a:endParaRPr lang="en-US" dirty="0"/>
          </a:p>
        </p:txBody>
      </p:sp>
      <p:graphicFrame>
        <p:nvGraphicFramePr>
          <p:cNvPr id="4" name="Table 3"/>
          <p:cNvGraphicFramePr>
            <a:graphicFrameLocks noGrp="1"/>
          </p:cNvGraphicFramePr>
          <p:nvPr/>
        </p:nvGraphicFramePr>
        <p:xfrm>
          <a:off x="131628" y="1572490"/>
          <a:ext cx="5212083" cy="2293105"/>
        </p:xfrm>
        <a:graphic>
          <a:graphicData uri="http://schemas.openxmlformats.org/drawingml/2006/table">
            <a:tbl>
              <a:tblPr firstRow="1" bandRow="1">
                <a:tableStyleId>{5C22544A-7EE6-4342-B048-85BDC9FD1C3A}</a:tableStyleId>
              </a:tblPr>
              <a:tblGrid>
                <a:gridCol w="1524003"/>
                <a:gridCol w="1371600"/>
                <a:gridCol w="1158240"/>
                <a:gridCol w="1158240"/>
              </a:tblGrid>
              <a:tr h="570632">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Fair Share</a:t>
                      </a:r>
                      <a:endParaRPr lang="en-US" dirty="0"/>
                    </a:p>
                  </a:txBody>
                  <a:tcPr anchor="ctr"/>
                </a:tc>
                <a:tc>
                  <a:txBody>
                    <a:bodyPr/>
                    <a:lstStyle/>
                    <a:p>
                      <a:pPr algn="ctr"/>
                      <a:r>
                        <a:rPr lang="en-US" dirty="0" smtClean="0"/>
                        <a:t>Lower Quota</a:t>
                      </a:r>
                      <a:endParaRPr lang="en-US" dirty="0"/>
                    </a:p>
                  </a:txBody>
                  <a:tcPr anchor="ctr"/>
                </a:tc>
              </a:tr>
              <a:tr h="330605">
                <a:tc>
                  <a:txBody>
                    <a:bodyPr/>
                    <a:lstStyle/>
                    <a:p>
                      <a:pPr marL="0" marR="0">
                        <a:lnSpc>
                          <a:spcPct val="115000"/>
                        </a:lnSpc>
                        <a:spcBef>
                          <a:spcPts val="0"/>
                        </a:spcBef>
                        <a:spcAft>
                          <a:spcPts val="0"/>
                        </a:spcAft>
                      </a:pPr>
                      <a:r>
                        <a:rPr lang="en-US" sz="1800">
                          <a:latin typeface="Calibri"/>
                          <a:ea typeface="Times New Roman"/>
                          <a:cs typeface="Times New Roman"/>
                        </a:rPr>
                        <a:t>Elkabar</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96,974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21.98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21</a:t>
                      </a:r>
                      <a:endParaRPr lang="en-US" sz="1800">
                        <a:latin typeface="Calibri"/>
                        <a:ea typeface="Times New Roman"/>
                        <a:cs typeface="Times New Roman"/>
                      </a:endParaRPr>
                    </a:p>
                  </a:txBody>
                  <a:tcPr marL="68580" marR="68580" marT="0" marB="0" anchor="ctr"/>
                </a:tc>
              </a:tr>
              <a:tr h="330605">
                <a:tc>
                  <a:txBody>
                    <a:bodyPr/>
                    <a:lstStyle/>
                    <a:p>
                      <a:pPr marL="0" marR="0">
                        <a:lnSpc>
                          <a:spcPct val="115000"/>
                        </a:lnSpc>
                        <a:spcBef>
                          <a:spcPts val="0"/>
                        </a:spcBef>
                        <a:spcAft>
                          <a:spcPts val="0"/>
                        </a:spcAft>
                      </a:pPr>
                      <a:r>
                        <a:rPr lang="en-US" sz="1800">
                          <a:latin typeface="Calibri"/>
                          <a:ea typeface="Times New Roman"/>
                          <a:cs typeface="Times New Roman"/>
                        </a:rPr>
                        <a:t>Florin</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45,902</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10.41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a:t>
                      </a:r>
                      <a:endParaRPr lang="en-US" sz="1800">
                        <a:latin typeface="Calibri"/>
                        <a:ea typeface="Times New Roman"/>
                        <a:cs typeface="Times New Roman"/>
                      </a:endParaRPr>
                    </a:p>
                  </a:txBody>
                  <a:tcPr marL="68580" marR="68580" marT="0" marB="0" anchor="ctr"/>
                </a:tc>
              </a:tr>
              <a:tr h="330605">
                <a:tc>
                  <a:txBody>
                    <a:bodyPr/>
                    <a:lstStyle/>
                    <a:p>
                      <a:pPr marL="0" marR="0">
                        <a:lnSpc>
                          <a:spcPct val="115000"/>
                        </a:lnSpc>
                        <a:spcBef>
                          <a:spcPts val="0"/>
                        </a:spcBef>
                        <a:spcAft>
                          <a:spcPts val="0"/>
                        </a:spcAft>
                      </a:pPr>
                      <a:r>
                        <a:rPr lang="en-US" sz="1800">
                          <a:latin typeface="Calibri"/>
                          <a:ea typeface="Times New Roman"/>
                          <a:cs typeface="Times New Roman"/>
                        </a:rPr>
                        <a:t>Gondor</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44,921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10.18</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a:t>
                      </a:r>
                      <a:endParaRPr lang="en-US" sz="1800">
                        <a:latin typeface="Calibri"/>
                        <a:ea typeface="Times New Roman"/>
                        <a:cs typeface="Times New Roman"/>
                      </a:endParaRPr>
                    </a:p>
                  </a:txBody>
                  <a:tcPr marL="68580" marR="68580" marT="0" marB="0" anchor="ctr"/>
                </a:tc>
              </a:tr>
              <a:tr h="330605">
                <a:tc>
                  <a:txBody>
                    <a:bodyPr/>
                    <a:lstStyle/>
                    <a:p>
                      <a:pPr marL="0" marR="0">
                        <a:lnSpc>
                          <a:spcPct val="115000"/>
                        </a:lnSpc>
                        <a:spcBef>
                          <a:spcPts val="0"/>
                        </a:spcBef>
                        <a:spcAft>
                          <a:spcPts val="0"/>
                        </a:spcAft>
                      </a:pPr>
                      <a:r>
                        <a:rPr lang="en-US" sz="1800">
                          <a:latin typeface="Calibri"/>
                          <a:ea typeface="Times New Roman"/>
                          <a:cs typeface="Times New Roman"/>
                        </a:rPr>
                        <a:t>Hyrkania</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32,764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7.43</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7</a:t>
                      </a:r>
                      <a:endParaRPr lang="en-US" sz="1800">
                        <a:latin typeface="Calibri"/>
                        <a:ea typeface="Times New Roman"/>
                        <a:cs typeface="Times New Roman"/>
                      </a:endParaRPr>
                    </a:p>
                  </a:txBody>
                  <a:tcPr marL="68580" marR="68580" marT="0" marB="0" anchor="ctr"/>
                </a:tc>
              </a:tr>
              <a:tr h="330605">
                <a:tc>
                  <a:txBody>
                    <a:bodyPr/>
                    <a:lstStyle/>
                    <a:p>
                      <a:pPr marL="0" marR="0">
                        <a:lnSpc>
                          <a:spcPct val="115000"/>
                        </a:lnSpc>
                        <a:spcBef>
                          <a:spcPts val="0"/>
                        </a:spcBef>
                        <a:spcAft>
                          <a:spcPts val="0"/>
                        </a:spcAft>
                      </a:pPr>
                      <a:r>
                        <a:rPr lang="en-US" sz="1800" b="1">
                          <a:latin typeface="Calibri"/>
                          <a:ea typeface="Times New Roman"/>
                          <a:cs typeface="Times New Roman"/>
                        </a:rPr>
                        <a:t>Totals</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220,561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50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cs typeface="Times New Roman"/>
                        </a:rPr>
                        <a:t>48</a:t>
                      </a:r>
                      <a:endParaRPr lang="en-US" sz="1800" dirty="0">
                        <a:latin typeface="Calibri"/>
                        <a:ea typeface="Times New Roman"/>
                        <a:cs typeface="Times New Roman"/>
                      </a:endParaRPr>
                    </a:p>
                  </a:txBody>
                  <a:tcPr marL="68580" marR="68580" marT="0" marB="0" anchor="ctr"/>
                </a:tc>
              </a:tr>
            </a:tbl>
          </a:graphicData>
        </a:graphic>
      </p:graphicFrame>
      <p:graphicFrame>
        <p:nvGraphicFramePr>
          <p:cNvPr id="5" name="Table 4"/>
          <p:cNvGraphicFramePr>
            <a:graphicFrameLocks noGrp="1"/>
          </p:cNvGraphicFramePr>
          <p:nvPr/>
        </p:nvGraphicFramePr>
        <p:xfrm>
          <a:off x="137256" y="4144241"/>
          <a:ext cx="5212083" cy="2335911"/>
        </p:xfrm>
        <a:graphic>
          <a:graphicData uri="http://schemas.openxmlformats.org/drawingml/2006/table">
            <a:tbl>
              <a:tblPr firstRow="1" bandRow="1">
                <a:tableStyleId>{5C22544A-7EE6-4342-B048-85BDC9FD1C3A}</a:tableStyleId>
              </a:tblPr>
              <a:tblGrid>
                <a:gridCol w="1524003"/>
                <a:gridCol w="1371600"/>
                <a:gridCol w="1158240"/>
                <a:gridCol w="1158240"/>
              </a:tblGrid>
              <a:tr h="580159">
                <a:tc>
                  <a:txBody>
                    <a:bodyPr/>
                    <a:lstStyle/>
                    <a:p>
                      <a:pPr marL="0" marR="0">
                        <a:lnSpc>
                          <a:spcPct val="115000"/>
                        </a:lnSpc>
                        <a:spcBef>
                          <a:spcPts val="0"/>
                        </a:spcBef>
                        <a:spcAft>
                          <a:spcPts val="0"/>
                        </a:spcAft>
                      </a:pPr>
                      <a:r>
                        <a:rPr lang="en-US" sz="1800" b="1" dirty="0">
                          <a:latin typeface="Calibri"/>
                          <a:ea typeface="Times New Roman"/>
                          <a:cs typeface="Times New Roman"/>
                        </a:rPr>
                        <a:t>State</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latin typeface="Calibri"/>
                          <a:ea typeface="Times New Roman"/>
                          <a:cs typeface="Times New Roman"/>
                        </a:rPr>
                        <a:t>Population</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Modified Share</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latin typeface="Calibri"/>
                          <a:ea typeface="Times New Roman"/>
                          <a:cs typeface="Times New Roman"/>
                        </a:rPr>
                        <a:t>Lower Quota</a:t>
                      </a:r>
                      <a:endParaRPr lang="en-US" sz="1800">
                        <a:latin typeface="Calibri"/>
                        <a:ea typeface="Times New Roman"/>
                        <a:cs typeface="Times New Roman"/>
                      </a:endParaRPr>
                    </a:p>
                  </a:txBody>
                  <a:tcPr marL="68580" marR="68580" marT="0" marB="0" anchor="ctr"/>
                </a:tc>
              </a:tr>
              <a:tr h="340995">
                <a:tc>
                  <a:txBody>
                    <a:bodyPr/>
                    <a:lstStyle/>
                    <a:p>
                      <a:pPr marL="0" marR="0">
                        <a:lnSpc>
                          <a:spcPct val="115000"/>
                        </a:lnSpc>
                        <a:spcBef>
                          <a:spcPts val="0"/>
                        </a:spcBef>
                        <a:spcAft>
                          <a:spcPts val="0"/>
                        </a:spcAft>
                      </a:pPr>
                      <a:r>
                        <a:rPr lang="en-US" sz="1800">
                          <a:latin typeface="Calibri"/>
                          <a:ea typeface="Times New Roman"/>
                          <a:cs typeface="Times New Roman"/>
                        </a:rPr>
                        <a:t>Elkabar</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96,974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23.09</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23</a:t>
                      </a:r>
                      <a:endParaRPr lang="en-US" sz="1800" dirty="0">
                        <a:latin typeface="Calibri"/>
                        <a:ea typeface="Times New Roman"/>
                        <a:cs typeface="Times New Roman"/>
                      </a:endParaRPr>
                    </a:p>
                  </a:txBody>
                  <a:tcPr marL="68580" marR="68580" marT="0" marB="0" anchor="ctr"/>
                </a:tc>
              </a:tr>
              <a:tr h="340995">
                <a:tc>
                  <a:txBody>
                    <a:bodyPr/>
                    <a:lstStyle/>
                    <a:p>
                      <a:pPr marL="0" marR="0">
                        <a:lnSpc>
                          <a:spcPct val="115000"/>
                        </a:lnSpc>
                        <a:spcBef>
                          <a:spcPts val="0"/>
                        </a:spcBef>
                        <a:spcAft>
                          <a:spcPts val="0"/>
                        </a:spcAft>
                      </a:pPr>
                      <a:r>
                        <a:rPr lang="en-US" sz="1800">
                          <a:latin typeface="Calibri"/>
                          <a:ea typeface="Times New Roman"/>
                          <a:cs typeface="Times New Roman"/>
                        </a:rPr>
                        <a:t>Florin</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45,902</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10.93</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a:t>
                      </a:r>
                      <a:endParaRPr lang="en-US" sz="1800">
                        <a:latin typeface="Calibri"/>
                        <a:ea typeface="Times New Roman"/>
                        <a:cs typeface="Times New Roman"/>
                      </a:endParaRPr>
                    </a:p>
                  </a:txBody>
                  <a:tcPr marL="68580" marR="68580" marT="0" marB="0" anchor="ctr"/>
                </a:tc>
              </a:tr>
              <a:tr h="340995">
                <a:tc>
                  <a:txBody>
                    <a:bodyPr/>
                    <a:lstStyle/>
                    <a:p>
                      <a:pPr marL="0" marR="0">
                        <a:lnSpc>
                          <a:spcPct val="115000"/>
                        </a:lnSpc>
                        <a:spcBef>
                          <a:spcPts val="0"/>
                        </a:spcBef>
                        <a:spcAft>
                          <a:spcPts val="0"/>
                        </a:spcAft>
                      </a:pPr>
                      <a:r>
                        <a:rPr lang="en-US" sz="1800">
                          <a:latin typeface="Calibri"/>
                          <a:ea typeface="Times New Roman"/>
                          <a:cs typeface="Times New Roman"/>
                        </a:rPr>
                        <a:t>Gondor</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44,921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10.70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10</a:t>
                      </a:r>
                      <a:endParaRPr lang="en-US" sz="1800">
                        <a:latin typeface="Calibri"/>
                        <a:ea typeface="Times New Roman"/>
                        <a:cs typeface="Times New Roman"/>
                      </a:endParaRPr>
                    </a:p>
                  </a:txBody>
                  <a:tcPr marL="68580" marR="68580" marT="0" marB="0" anchor="ctr"/>
                </a:tc>
              </a:tr>
              <a:tr h="340995">
                <a:tc>
                  <a:txBody>
                    <a:bodyPr/>
                    <a:lstStyle/>
                    <a:p>
                      <a:pPr marL="0" marR="0">
                        <a:lnSpc>
                          <a:spcPct val="115000"/>
                        </a:lnSpc>
                        <a:spcBef>
                          <a:spcPts val="0"/>
                        </a:spcBef>
                        <a:spcAft>
                          <a:spcPts val="0"/>
                        </a:spcAft>
                      </a:pPr>
                      <a:r>
                        <a:rPr lang="en-US" sz="1800">
                          <a:latin typeface="Calibri"/>
                          <a:ea typeface="Times New Roman"/>
                          <a:cs typeface="Times New Roman"/>
                        </a:rPr>
                        <a:t>Hyrkania</a:t>
                      </a: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32,764</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7.80</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7</a:t>
                      </a:r>
                      <a:endParaRPr lang="en-US" sz="1800">
                        <a:latin typeface="Calibri"/>
                        <a:ea typeface="Times New Roman"/>
                        <a:cs typeface="Times New Roman"/>
                      </a:endParaRPr>
                    </a:p>
                  </a:txBody>
                  <a:tcPr marL="68580" marR="68580" marT="0" marB="0" anchor="ctr"/>
                </a:tc>
              </a:tr>
              <a:tr h="340995">
                <a:tc>
                  <a:txBody>
                    <a:bodyPr/>
                    <a:lstStyle/>
                    <a:p>
                      <a:pPr marL="0" marR="0">
                        <a:lnSpc>
                          <a:spcPct val="115000"/>
                        </a:lnSpc>
                        <a:spcBef>
                          <a:spcPts val="0"/>
                        </a:spcBef>
                        <a:spcAft>
                          <a:spcPts val="0"/>
                        </a:spcAft>
                      </a:pPr>
                      <a:r>
                        <a:rPr lang="en-US" sz="1800" b="1" dirty="0">
                          <a:latin typeface="Calibri"/>
                          <a:ea typeface="Times New Roman"/>
                          <a:cs typeface="Times New Roman"/>
                        </a:rPr>
                        <a:t>Totals</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latin typeface="Calibri"/>
                          <a:ea typeface="Times New Roman"/>
                          <a:cs typeface="Times New Roman"/>
                        </a:rPr>
                        <a:t>220,561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cs typeface="Times New Roman"/>
                        </a:rPr>
                        <a:t>50</a:t>
                      </a:r>
                      <a:endParaRPr lang="en-US" sz="1800" dirty="0">
                        <a:latin typeface="Calibri"/>
                        <a:ea typeface="Times New Roman"/>
                        <a:cs typeface="Times New Roman"/>
                      </a:endParaRPr>
                    </a:p>
                  </a:txBody>
                  <a:tcPr marL="68580" marR="68580" marT="0" marB="0" anchor="ctr"/>
                </a:tc>
              </a:tr>
            </a:tbl>
          </a:graphicData>
        </a:graphic>
      </p:graphicFrame>
      <p:sp>
        <p:nvSpPr>
          <p:cNvPr id="6" name="Oval 5"/>
          <p:cNvSpPr/>
          <p:nvPr/>
        </p:nvSpPr>
        <p:spPr>
          <a:xfrm>
            <a:off x="3200400" y="2228850"/>
            <a:ext cx="800100" cy="3143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352925" y="4767262"/>
            <a:ext cx="800100" cy="3143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Alternatives to the Alternative</a:t>
            </a:r>
            <a:endParaRPr lang="en-US" dirty="0"/>
          </a:p>
        </p:txBody>
      </p:sp>
      <p:sp>
        <p:nvSpPr>
          <p:cNvPr id="3" name="Content Placeholder 2"/>
          <p:cNvSpPr>
            <a:spLocks noGrp="1"/>
          </p:cNvSpPr>
          <p:nvPr>
            <p:ph idx="1"/>
          </p:nvPr>
        </p:nvSpPr>
        <p:spPr/>
        <p:txBody>
          <a:bodyPr/>
          <a:lstStyle/>
          <a:p>
            <a:r>
              <a:rPr lang="en-US" dirty="0" smtClean="0"/>
              <a:t>As we saw, Jefferson’s method can violate the quota rule</a:t>
            </a:r>
          </a:p>
          <a:p>
            <a:endParaRPr lang="en-US" dirty="0" smtClean="0"/>
          </a:p>
          <a:p>
            <a:r>
              <a:rPr lang="en-US" dirty="0" smtClean="0"/>
              <a:t>This tends to favor larger states over smaller ones</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Alternatives to the Alternative</a:t>
            </a:r>
            <a:endParaRPr lang="en-US" dirty="0"/>
          </a:p>
        </p:txBody>
      </p:sp>
      <p:sp>
        <p:nvSpPr>
          <p:cNvPr id="3" name="Content Placeholder 2"/>
          <p:cNvSpPr>
            <a:spLocks noGrp="1"/>
          </p:cNvSpPr>
          <p:nvPr>
            <p:ph idx="1"/>
          </p:nvPr>
        </p:nvSpPr>
        <p:spPr/>
        <p:txBody>
          <a:bodyPr/>
          <a:lstStyle/>
          <a:p>
            <a:r>
              <a:rPr lang="en-US" dirty="0" smtClean="0"/>
              <a:t>Variations of Jefferson’s method were proposed</a:t>
            </a:r>
          </a:p>
          <a:p>
            <a:pPr lvl="1"/>
            <a:r>
              <a:rPr lang="en-US" b="1" dirty="0" smtClean="0"/>
              <a:t>Adams’ method</a:t>
            </a:r>
            <a:r>
              <a:rPr lang="en-US" dirty="0" smtClean="0"/>
              <a:t> (developed by the 6</a:t>
            </a:r>
            <a:r>
              <a:rPr lang="en-US" baseline="30000" dirty="0" smtClean="0"/>
              <a:t>th</a:t>
            </a:r>
            <a:r>
              <a:rPr lang="en-US" dirty="0" smtClean="0"/>
              <a:t> US President John Quincy Adams)</a:t>
            </a:r>
          </a:p>
          <a:p>
            <a:pPr lvl="1"/>
            <a:r>
              <a:rPr lang="en-US" b="1" dirty="0" smtClean="0"/>
              <a:t>Webster’s method</a:t>
            </a:r>
            <a:r>
              <a:rPr lang="en-US" dirty="0" smtClean="0"/>
              <a:t> (developed by famed orator and lawyer Daniel Webster)</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Adams’ Method</a:t>
            </a:r>
            <a:endParaRPr lang="en-US" dirty="0"/>
          </a:p>
        </p:txBody>
      </p:sp>
      <p:sp>
        <p:nvSpPr>
          <p:cNvPr id="3" name="Content Placeholder 2"/>
          <p:cNvSpPr>
            <a:spLocks noGrp="1"/>
          </p:cNvSpPr>
          <p:nvPr>
            <p:ph idx="1"/>
          </p:nvPr>
        </p:nvSpPr>
        <p:spPr>
          <a:xfrm>
            <a:off x="457200" y="1775191"/>
            <a:ext cx="6179127" cy="4625609"/>
          </a:xfrm>
        </p:spPr>
        <p:txBody>
          <a:bodyPr/>
          <a:lstStyle/>
          <a:p>
            <a:r>
              <a:rPr lang="en-US" dirty="0" smtClean="0"/>
              <a:t>This method is the same as Jefferson’s method, except you always round the shares up instead of down</a:t>
            </a:r>
          </a:p>
          <a:p>
            <a:endParaRPr lang="en-US" dirty="0" smtClean="0"/>
          </a:p>
          <a:p>
            <a:r>
              <a:rPr lang="en-US" dirty="0" smtClean="0"/>
              <a:t>This gives you too many seats, so you need to </a:t>
            </a:r>
            <a:r>
              <a:rPr lang="en-US" i="1" dirty="0" smtClean="0"/>
              <a:t>increase</a:t>
            </a:r>
            <a:r>
              <a:rPr lang="en-US" dirty="0" smtClean="0"/>
              <a:t> the divisor until you get the right number of seats</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6714692" y="1727056"/>
            <a:ext cx="2143125" cy="2905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Webster’s Method</a:t>
            </a:r>
            <a:endParaRPr lang="en-US" dirty="0"/>
          </a:p>
        </p:txBody>
      </p:sp>
      <p:sp>
        <p:nvSpPr>
          <p:cNvPr id="3" name="Content Placeholder 2"/>
          <p:cNvSpPr>
            <a:spLocks noGrp="1"/>
          </p:cNvSpPr>
          <p:nvPr>
            <p:ph idx="1"/>
          </p:nvPr>
        </p:nvSpPr>
        <p:spPr>
          <a:xfrm>
            <a:off x="457201" y="1775191"/>
            <a:ext cx="6303818" cy="4625609"/>
          </a:xfrm>
        </p:spPr>
        <p:txBody>
          <a:bodyPr>
            <a:normAutofit fontScale="92500" lnSpcReduction="20000"/>
          </a:bodyPr>
          <a:lstStyle/>
          <a:p>
            <a:r>
              <a:rPr lang="en-US" dirty="0" smtClean="0"/>
              <a:t>In this method, we round the shares to the nearest whole number</a:t>
            </a:r>
          </a:p>
          <a:p>
            <a:endParaRPr lang="en-US" dirty="0" smtClean="0"/>
          </a:p>
          <a:p>
            <a:r>
              <a:rPr lang="en-US" dirty="0" smtClean="0"/>
              <a:t>It’s possible that this gives us the right number of seats, in which case we’re done</a:t>
            </a:r>
          </a:p>
          <a:p>
            <a:endParaRPr lang="en-US" dirty="0" smtClean="0"/>
          </a:p>
          <a:p>
            <a:r>
              <a:rPr lang="en-US" dirty="0" smtClean="0"/>
              <a:t>Otherwise, we need to increase (if we have too few seats) or decrease (if we have too many seats) the divisor</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6811675" y="1692420"/>
            <a:ext cx="2143125" cy="2752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Impossibility… Again</a:t>
            </a:r>
            <a:endParaRPr lang="en-US" dirty="0"/>
          </a:p>
        </p:txBody>
      </p:sp>
      <p:sp>
        <p:nvSpPr>
          <p:cNvPr id="3" name="Content Placeholder 2"/>
          <p:cNvSpPr>
            <a:spLocks noGrp="1"/>
          </p:cNvSpPr>
          <p:nvPr>
            <p:ph idx="1"/>
          </p:nvPr>
        </p:nvSpPr>
        <p:spPr/>
        <p:txBody>
          <a:bodyPr/>
          <a:lstStyle/>
          <a:p>
            <a:r>
              <a:rPr lang="en-US" dirty="0" smtClean="0"/>
              <a:t>Even these alternative methods can cause quota rule violations</a:t>
            </a:r>
          </a:p>
          <a:p>
            <a:endParaRPr lang="en-US" dirty="0" smtClean="0"/>
          </a:p>
          <a:p>
            <a:r>
              <a:rPr lang="en-US" dirty="0" smtClean="0"/>
              <a:t>In fact, it was proved in 1980 that it is impossible to find an apportionment system that both</a:t>
            </a:r>
          </a:p>
          <a:p>
            <a:pPr lvl="1"/>
            <a:r>
              <a:rPr lang="en-US" dirty="0" smtClean="0"/>
              <a:t>avoids the paradoxes we discussed</a:t>
            </a:r>
          </a:p>
          <a:p>
            <a:pPr lvl="1"/>
            <a:r>
              <a:rPr lang="en-US" dirty="0" smtClean="0"/>
              <a:t>doesn’t violate </a:t>
            </a:r>
            <a:r>
              <a:rPr lang="en-US" smtClean="0"/>
              <a:t>the quota rule</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Example</a:t>
            </a:r>
            <a:endParaRPr lang="en-US" dirty="0"/>
          </a:p>
        </p:txBody>
      </p:sp>
      <p:sp>
        <p:nvSpPr>
          <p:cNvPr id="3" name="Content Placeholder 2"/>
          <p:cNvSpPr>
            <a:spLocks noGrp="1"/>
          </p:cNvSpPr>
          <p:nvPr>
            <p:ph idx="1"/>
          </p:nvPr>
        </p:nvSpPr>
        <p:spPr/>
        <p:txBody>
          <a:bodyPr/>
          <a:lstStyle/>
          <a:p>
            <a:r>
              <a:rPr lang="en-US" dirty="0" smtClean="0"/>
              <a:t>Multiply that percentage by the total number of seats (in this case 50) to get each state’s </a:t>
            </a:r>
            <a:r>
              <a:rPr lang="en-US" b="1" dirty="0" smtClean="0"/>
              <a:t>fair share</a:t>
            </a:r>
            <a:r>
              <a:rPr lang="en-US" dirty="0" smtClean="0"/>
              <a:t> of seats</a:t>
            </a:r>
            <a:endParaRPr lang="en-US" dirty="0"/>
          </a:p>
        </p:txBody>
      </p:sp>
      <p:graphicFrame>
        <p:nvGraphicFramePr>
          <p:cNvPr id="4" name="Table 3"/>
          <p:cNvGraphicFramePr>
            <a:graphicFrameLocks noGrp="1"/>
          </p:cNvGraphicFramePr>
          <p:nvPr/>
        </p:nvGraphicFramePr>
        <p:xfrm>
          <a:off x="228597" y="3581400"/>
          <a:ext cx="5212083" cy="2463800"/>
        </p:xfrm>
        <a:graphic>
          <a:graphicData uri="http://schemas.openxmlformats.org/drawingml/2006/table">
            <a:tbl>
              <a:tblPr firstRow="1" bandRow="1">
                <a:tableStyleId>{5C22544A-7EE6-4342-B048-85BDC9FD1C3A}</a:tableStyleId>
              </a:tblPr>
              <a:tblGrid>
                <a:gridCol w="1524003"/>
                <a:gridCol w="1371600"/>
                <a:gridCol w="1158240"/>
                <a:gridCol w="1158240"/>
              </a:tblGrid>
              <a:tr h="60960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c>
                  <a:txBody>
                    <a:bodyPr/>
                    <a:lstStyle/>
                    <a:p>
                      <a:pPr algn="ctr"/>
                      <a:r>
                        <a:rPr lang="en-US" dirty="0" smtClean="0"/>
                        <a:t>% Pop.</a:t>
                      </a:r>
                      <a:endParaRPr lang="en-US" dirty="0"/>
                    </a:p>
                  </a:txBody>
                  <a:tcPr anchor="ctr"/>
                </a:tc>
                <a:tc>
                  <a:txBody>
                    <a:bodyPr/>
                    <a:lstStyle/>
                    <a:p>
                      <a:pPr algn="ctr"/>
                      <a:r>
                        <a:rPr lang="en-US" dirty="0" smtClean="0"/>
                        <a:t>Fair Share</a:t>
                      </a:r>
                      <a:endParaRPr lang="en-US" dirty="0"/>
                    </a:p>
                  </a:txBody>
                  <a:tcPr anchor="ctr"/>
                </a:tc>
              </a:tr>
              <a:tr h="370840">
                <a:tc>
                  <a:txBody>
                    <a:bodyPr/>
                    <a:lstStyle/>
                    <a:p>
                      <a:r>
                        <a:rPr lang="en-US" dirty="0" err="1" smtClean="0"/>
                        <a:t>Angria</a:t>
                      </a:r>
                      <a:endParaRPr lang="en-US" dirty="0"/>
                    </a:p>
                  </a:txBody>
                  <a:tcPr/>
                </a:tc>
                <a:tc>
                  <a:txBody>
                    <a:bodyPr/>
                    <a:lstStyle/>
                    <a:p>
                      <a:pPr algn="ctr"/>
                      <a:r>
                        <a:rPr lang="en-US" dirty="0" smtClean="0"/>
                        <a:t>80,000</a:t>
                      </a:r>
                      <a:endParaRPr lang="en-US" dirty="0"/>
                    </a:p>
                  </a:txBody>
                  <a:tcPr/>
                </a:tc>
                <a:tc>
                  <a:txBody>
                    <a:bodyPr/>
                    <a:lstStyle/>
                    <a:p>
                      <a:pPr algn="ctr"/>
                      <a:r>
                        <a:rPr lang="en-US" dirty="0" smtClean="0"/>
                        <a:t>40%</a:t>
                      </a:r>
                      <a:endParaRPr lang="en-US" dirty="0"/>
                    </a:p>
                  </a:txBody>
                  <a:tcPr anchor="ctr"/>
                </a:tc>
                <a:tc>
                  <a:txBody>
                    <a:bodyPr/>
                    <a:lstStyle/>
                    <a:p>
                      <a:pPr algn="ctr"/>
                      <a:r>
                        <a:rPr lang="en-US" dirty="0" smtClean="0"/>
                        <a:t>20</a:t>
                      </a:r>
                      <a:endParaRPr lang="en-US" dirty="0"/>
                    </a:p>
                  </a:txBody>
                  <a:tcPr anchor="ctr"/>
                </a:tc>
              </a:tr>
              <a:tr h="370840">
                <a:tc>
                  <a:txBody>
                    <a:bodyPr/>
                    <a:lstStyle/>
                    <a:p>
                      <a:r>
                        <a:rPr lang="en-US" dirty="0" err="1" smtClean="0"/>
                        <a:t>Bretonnia</a:t>
                      </a:r>
                      <a:endParaRPr lang="en-US" dirty="0"/>
                    </a:p>
                  </a:txBody>
                  <a:tcPr/>
                </a:tc>
                <a:tc>
                  <a:txBody>
                    <a:bodyPr/>
                    <a:lstStyle/>
                    <a:p>
                      <a:pPr algn="ctr"/>
                      <a:r>
                        <a:rPr lang="en-US" dirty="0" smtClean="0"/>
                        <a:t>60,000</a:t>
                      </a:r>
                      <a:endParaRPr lang="en-US" dirty="0"/>
                    </a:p>
                  </a:txBody>
                  <a:tcPr/>
                </a:tc>
                <a:tc>
                  <a:txBody>
                    <a:bodyPr/>
                    <a:lstStyle/>
                    <a:p>
                      <a:pPr algn="ctr"/>
                      <a:r>
                        <a:rPr lang="en-US" dirty="0" smtClean="0"/>
                        <a:t>30%</a:t>
                      </a:r>
                      <a:endParaRPr lang="en-US" dirty="0"/>
                    </a:p>
                  </a:txBody>
                  <a:tcPr anchor="ctr"/>
                </a:tc>
                <a:tc>
                  <a:txBody>
                    <a:bodyPr/>
                    <a:lstStyle/>
                    <a:p>
                      <a:pPr algn="ctr"/>
                      <a:r>
                        <a:rPr lang="en-US" dirty="0" smtClean="0"/>
                        <a:t>15</a:t>
                      </a:r>
                      <a:endParaRPr lang="en-US" dirty="0"/>
                    </a:p>
                  </a:txBody>
                  <a:tcPr anchor="ctr"/>
                </a:tc>
              </a:tr>
              <a:tr h="370840">
                <a:tc>
                  <a:txBody>
                    <a:bodyPr/>
                    <a:lstStyle/>
                    <a:p>
                      <a:r>
                        <a:rPr lang="en-US" dirty="0" err="1" smtClean="0"/>
                        <a:t>Curaguay</a:t>
                      </a:r>
                      <a:endParaRPr lang="en-US" dirty="0"/>
                    </a:p>
                  </a:txBody>
                  <a:tcPr/>
                </a:tc>
                <a:tc>
                  <a:txBody>
                    <a:bodyPr/>
                    <a:lstStyle/>
                    <a:p>
                      <a:pPr algn="ctr"/>
                      <a:r>
                        <a:rPr lang="en-US" dirty="0" smtClean="0"/>
                        <a:t>40,000</a:t>
                      </a:r>
                      <a:endParaRPr lang="en-US" dirty="0"/>
                    </a:p>
                  </a:txBody>
                  <a:tcPr/>
                </a:tc>
                <a:tc>
                  <a:txBody>
                    <a:bodyPr/>
                    <a:lstStyle/>
                    <a:p>
                      <a:pPr algn="ctr"/>
                      <a:r>
                        <a:rPr lang="en-US" dirty="0" smtClean="0"/>
                        <a:t>20%</a:t>
                      </a:r>
                      <a:endParaRPr lang="en-US" dirty="0"/>
                    </a:p>
                  </a:txBody>
                  <a:tcPr anchor="ctr"/>
                </a:tc>
                <a:tc>
                  <a:txBody>
                    <a:bodyPr/>
                    <a:lstStyle/>
                    <a:p>
                      <a:pPr algn="ctr"/>
                      <a:r>
                        <a:rPr lang="en-US" dirty="0" smtClean="0"/>
                        <a:t>10</a:t>
                      </a:r>
                      <a:endParaRPr lang="en-US" dirty="0"/>
                    </a:p>
                  </a:txBody>
                  <a:tcPr anchor="ctr"/>
                </a:tc>
              </a:tr>
              <a:tr h="370840">
                <a:tc>
                  <a:txBody>
                    <a:bodyPr/>
                    <a:lstStyle/>
                    <a:p>
                      <a:r>
                        <a:rPr lang="en-US" dirty="0" err="1" smtClean="0"/>
                        <a:t>Dennenberg</a:t>
                      </a:r>
                      <a:endParaRPr lang="en-US" dirty="0"/>
                    </a:p>
                  </a:txBody>
                  <a:tcPr/>
                </a:tc>
                <a:tc>
                  <a:txBody>
                    <a:bodyPr/>
                    <a:lstStyle/>
                    <a:p>
                      <a:pPr algn="ctr"/>
                      <a:r>
                        <a:rPr lang="en-US" dirty="0" smtClean="0"/>
                        <a:t>20,000</a:t>
                      </a:r>
                      <a:endParaRPr lang="en-US" dirty="0"/>
                    </a:p>
                  </a:txBody>
                  <a:tcPr/>
                </a:tc>
                <a:tc>
                  <a:txBody>
                    <a:bodyPr/>
                    <a:lstStyle/>
                    <a:p>
                      <a:pPr algn="ctr"/>
                      <a:r>
                        <a:rPr lang="en-US" dirty="0" smtClean="0"/>
                        <a:t>10%</a:t>
                      </a:r>
                      <a:endParaRPr lang="en-US" dirty="0"/>
                    </a:p>
                  </a:txBody>
                  <a:tcPr anchor="ctr"/>
                </a:tc>
                <a:tc>
                  <a:txBody>
                    <a:bodyPr/>
                    <a:lstStyle/>
                    <a:p>
                      <a:pPr algn="ctr"/>
                      <a:r>
                        <a:rPr lang="en-US" dirty="0" smtClean="0"/>
                        <a:t>5</a:t>
                      </a:r>
                      <a:endParaRPr lang="en-US" dirty="0"/>
                    </a:p>
                  </a:txBody>
                  <a:tcPr anchor="ctr"/>
                </a:tc>
              </a:tr>
              <a:tr h="370840">
                <a:tc>
                  <a:txBody>
                    <a:bodyPr/>
                    <a:lstStyle/>
                    <a:p>
                      <a:r>
                        <a:rPr lang="en-US" b="1" dirty="0" smtClean="0"/>
                        <a:t>Total</a:t>
                      </a:r>
                      <a:endParaRPr lang="en-US" b="1" dirty="0"/>
                    </a:p>
                  </a:txBody>
                  <a:tcPr/>
                </a:tc>
                <a:tc>
                  <a:txBody>
                    <a:bodyPr/>
                    <a:lstStyle/>
                    <a:p>
                      <a:pPr algn="ctr"/>
                      <a:r>
                        <a:rPr lang="en-US" b="1" dirty="0" smtClean="0"/>
                        <a:t>200,000</a:t>
                      </a:r>
                      <a:endParaRPr lang="en-US" b="1" dirty="0"/>
                    </a:p>
                  </a:txBody>
                  <a:tcPr/>
                </a:tc>
                <a:tc>
                  <a:txBody>
                    <a:bodyPr/>
                    <a:lstStyle/>
                    <a:p>
                      <a:pPr algn="ctr"/>
                      <a:r>
                        <a:rPr lang="en-US" b="1" dirty="0" smtClean="0"/>
                        <a:t>100%</a:t>
                      </a:r>
                      <a:endParaRPr lang="en-US" b="1" dirty="0"/>
                    </a:p>
                  </a:txBody>
                  <a:tcPr anchor="ctr"/>
                </a:tc>
                <a:tc>
                  <a:txBody>
                    <a:bodyPr/>
                    <a:lstStyle/>
                    <a:p>
                      <a:pPr algn="ctr"/>
                      <a:r>
                        <a:rPr lang="en-US" b="1" dirty="0" smtClean="0"/>
                        <a:t>50</a:t>
                      </a:r>
                      <a:endParaRPr lang="en-US" b="1" dirty="0"/>
                    </a:p>
                  </a:txBody>
                  <a:tcPr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That’s </a:t>
            </a:r>
            <a:r>
              <a:rPr lang="en-US" i="1" dirty="0" smtClean="0"/>
              <a:t>Too</a:t>
            </a:r>
            <a:r>
              <a:rPr lang="en-US" dirty="0" smtClean="0"/>
              <a:t> Simple!</a:t>
            </a:r>
            <a:endParaRPr lang="en-US" dirty="0"/>
          </a:p>
        </p:txBody>
      </p:sp>
      <p:sp>
        <p:nvSpPr>
          <p:cNvPr id="3" name="Content Placeholder 2"/>
          <p:cNvSpPr>
            <a:spLocks noGrp="1"/>
          </p:cNvSpPr>
          <p:nvPr>
            <p:ph idx="1"/>
          </p:nvPr>
        </p:nvSpPr>
        <p:spPr/>
        <p:txBody>
          <a:bodyPr/>
          <a:lstStyle/>
          <a:p>
            <a:r>
              <a:rPr lang="en-US" dirty="0" smtClean="0"/>
              <a:t>Real world examples rarely work out as nicely as the previous example did</a:t>
            </a:r>
          </a:p>
          <a:p>
            <a:endParaRPr lang="en-US" dirty="0" smtClean="0"/>
          </a:p>
          <a:p>
            <a:r>
              <a:rPr lang="en-US" dirty="0" smtClean="0"/>
              <a:t>Let’s use more realistic population numbers and see what happens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Less Simple Example</a:t>
            </a:r>
            <a:endParaRPr lang="en-US" dirty="0"/>
          </a:p>
        </p:txBody>
      </p:sp>
      <p:sp>
        <p:nvSpPr>
          <p:cNvPr id="3" name="Content Placeholder 2"/>
          <p:cNvSpPr>
            <a:spLocks noGrp="1"/>
          </p:cNvSpPr>
          <p:nvPr>
            <p:ph idx="1"/>
          </p:nvPr>
        </p:nvSpPr>
        <p:spPr/>
        <p:txBody>
          <a:bodyPr/>
          <a:lstStyle/>
          <a:p>
            <a:r>
              <a:rPr lang="en-US" dirty="0" smtClean="0"/>
              <a:t>We will start the problem in the same way</a:t>
            </a:r>
            <a:endParaRPr lang="en-US" dirty="0"/>
          </a:p>
        </p:txBody>
      </p:sp>
      <p:graphicFrame>
        <p:nvGraphicFramePr>
          <p:cNvPr id="4" name="Table 3"/>
          <p:cNvGraphicFramePr>
            <a:graphicFrameLocks noGrp="1"/>
          </p:cNvGraphicFramePr>
          <p:nvPr/>
        </p:nvGraphicFramePr>
        <p:xfrm>
          <a:off x="228597" y="3581400"/>
          <a:ext cx="2895603" cy="2463800"/>
        </p:xfrm>
        <a:graphic>
          <a:graphicData uri="http://schemas.openxmlformats.org/drawingml/2006/table">
            <a:tbl>
              <a:tblPr firstRow="1" bandRow="1">
                <a:tableStyleId>{5C22544A-7EE6-4342-B048-85BDC9FD1C3A}</a:tableStyleId>
              </a:tblPr>
              <a:tblGrid>
                <a:gridCol w="1524003"/>
                <a:gridCol w="1371600"/>
              </a:tblGrid>
              <a:tr h="609600">
                <a:tc>
                  <a:txBody>
                    <a:bodyPr/>
                    <a:lstStyle/>
                    <a:p>
                      <a:pPr algn="l"/>
                      <a:r>
                        <a:rPr lang="en-US" dirty="0" smtClean="0"/>
                        <a:t>State</a:t>
                      </a:r>
                      <a:endParaRPr lang="en-US" dirty="0"/>
                    </a:p>
                  </a:txBody>
                  <a:tcPr anchor="ctr"/>
                </a:tc>
                <a:tc>
                  <a:txBody>
                    <a:bodyPr/>
                    <a:lstStyle/>
                    <a:p>
                      <a:pPr algn="ctr"/>
                      <a:r>
                        <a:rPr lang="en-US" dirty="0" smtClean="0"/>
                        <a:t>Population</a:t>
                      </a:r>
                      <a:endParaRPr lang="en-US" dirty="0"/>
                    </a:p>
                  </a:txBody>
                  <a:tcPr anchor="ctr"/>
                </a:tc>
              </a:tr>
              <a:tr h="370840">
                <a:tc>
                  <a:txBody>
                    <a:bodyPr/>
                    <a:lstStyle/>
                    <a:p>
                      <a:r>
                        <a:rPr lang="en-US" dirty="0" err="1" smtClean="0"/>
                        <a:t>Angria</a:t>
                      </a:r>
                      <a:endParaRPr lang="en-US" dirty="0"/>
                    </a:p>
                  </a:txBody>
                  <a:tcPr/>
                </a:tc>
                <a:tc>
                  <a:txBody>
                    <a:bodyPr/>
                    <a:lstStyle/>
                    <a:p>
                      <a:pPr algn="ctr"/>
                      <a:r>
                        <a:rPr lang="en-US" dirty="0" smtClean="0"/>
                        <a:t>83,424</a:t>
                      </a:r>
                      <a:endParaRPr lang="en-US" dirty="0"/>
                    </a:p>
                  </a:txBody>
                  <a:tcPr/>
                </a:tc>
              </a:tr>
              <a:tr h="370840">
                <a:tc>
                  <a:txBody>
                    <a:bodyPr/>
                    <a:lstStyle/>
                    <a:p>
                      <a:r>
                        <a:rPr lang="en-US" dirty="0" err="1" smtClean="0"/>
                        <a:t>Bretonnia</a:t>
                      </a:r>
                      <a:endParaRPr lang="en-US" dirty="0"/>
                    </a:p>
                  </a:txBody>
                  <a:tcPr/>
                </a:tc>
                <a:tc>
                  <a:txBody>
                    <a:bodyPr/>
                    <a:lstStyle/>
                    <a:p>
                      <a:pPr algn="ctr"/>
                      <a:r>
                        <a:rPr lang="en-US" dirty="0" smtClean="0"/>
                        <a:t>67,791</a:t>
                      </a:r>
                      <a:endParaRPr lang="en-US" dirty="0"/>
                    </a:p>
                  </a:txBody>
                  <a:tcPr/>
                </a:tc>
              </a:tr>
              <a:tr h="370840">
                <a:tc>
                  <a:txBody>
                    <a:bodyPr/>
                    <a:lstStyle/>
                    <a:p>
                      <a:r>
                        <a:rPr lang="en-US" dirty="0" err="1" smtClean="0"/>
                        <a:t>Curaguay</a:t>
                      </a:r>
                      <a:endParaRPr lang="en-US" dirty="0"/>
                    </a:p>
                  </a:txBody>
                  <a:tcPr/>
                </a:tc>
                <a:tc>
                  <a:txBody>
                    <a:bodyPr/>
                    <a:lstStyle/>
                    <a:p>
                      <a:pPr algn="ctr"/>
                      <a:r>
                        <a:rPr lang="en-US" dirty="0" smtClean="0"/>
                        <a:t>45,102</a:t>
                      </a:r>
                      <a:endParaRPr lang="en-US" dirty="0"/>
                    </a:p>
                  </a:txBody>
                  <a:tcPr/>
                </a:tc>
              </a:tr>
              <a:tr h="370840">
                <a:tc>
                  <a:txBody>
                    <a:bodyPr/>
                    <a:lstStyle/>
                    <a:p>
                      <a:r>
                        <a:rPr lang="en-US" dirty="0" err="1" smtClean="0"/>
                        <a:t>Dennenberg</a:t>
                      </a:r>
                      <a:endParaRPr lang="en-US" dirty="0"/>
                    </a:p>
                  </a:txBody>
                  <a:tcPr/>
                </a:tc>
                <a:tc>
                  <a:txBody>
                    <a:bodyPr/>
                    <a:lstStyle/>
                    <a:p>
                      <a:pPr algn="ctr"/>
                      <a:r>
                        <a:rPr lang="en-US" dirty="0" smtClean="0"/>
                        <a:t>17,249</a:t>
                      </a:r>
                      <a:endParaRPr lang="en-US" dirty="0"/>
                    </a:p>
                  </a:txBody>
                  <a:tcPr/>
                </a:tc>
              </a:tr>
              <a:tr h="370840">
                <a:tc>
                  <a:txBody>
                    <a:bodyPr/>
                    <a:lstStyle/>
                    <a:p>
                      <a:r>
                        <a:rPr lang="en-US" b="1" dirty="0" smtClean="0"/>
                        <a:t>Total</a:t>
                      </a:r>
                      <a:endParaRPr lang="en-US" b="1" dirty="0"/>
                    </a:p>
                  </a:txBody>
                  <a:tcPr/>
                </a:tc>
                <a:tc>
                  <a:txBody>
                    <a:bodyPr/>
                    <a:lstStyle/>
                    <a:p>
                      <a:pPr algn="ctr"/>
                      <a:r>
                        <a:rPr lang="en-US" b="1" dirty="0" smtClean="0"/>
                        <a:t>213,566</a:t>
                      </a:r>
                      <a:endParaRPr lang="en-US" b="1"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137</TotalTime>
  <Words>3360</Words>
  <Application>Microsoft Office PowerPoint</Application>
  <PresentationFormat>On-screen Show (4:3)</PresentationFormat>
  <Paragraphs>1622</Paragraphs>
  <Slides>67</Slides>
  <Notes>0</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Module</vt:lpstr>
      <vt:lpstr>Section 2.7: Apportionment</vt:lpstr>
      <vt:lpstr>Unequal Representation</vt:lpstr>
      <vt:lpstr>Apportionment</vt:lpstr>
      <vt:lpstr>A Simple Example</vt:lpstr>
      <vt:lpstr>A Simple Example</vt:lpstr>
      <vt:lpstr>A Simple Example</vt:lpstr>
      <vt:lpstr>A Simple Example</vt:lpstr>
      <vt:lpstr>That’s Too Simple!</vt:lpstr>
      <vt:lpstr>A Less Simple Example</vt:lpstr>
      <vt:lpstr>A Less Simple Example</vt:lpstr>
      <vt:lpstr>A Less Simple Example</vt:lpstr>
      <vt:lpstr>A Less Simple Example</vt:lpstr>
      <vt:lpstr>A Less Simple Example</vt:lpstr>
      <vt:lpstr>Hamilton’s Method</vt:lpstr>
      <vt:lpstr>Hamilton’s Method</vt:lpstr>
      <vt:lpstr>Hamilton’s Method</vt:lpstr>
      <vt:lpstr>Hamilton’s Method</vt:lpstr>
      <vt:lpstr>Hamilton’s Method</vt:lpstr>
      <vt:lpstr>Hamilton’s Method</vt:lpstr>
      <vt:lpstr>Hamilton’s Method</vt:lpstr>
      <vt:lpstr>Hamilton’s Method</vt:lpstr>
      <vt:lpstr>Hamilton’s Method</vt:lpstr>
      <vt:lpstr>Hamilton’s Method</vt:lpstr>
      <vt:lpstr>Hamilton’s Method</vt:lpstr>
      <vt:lpstr>Hamilton’s Method</vt:lpstr>
      <vt:lpstr>Hamilton’s Method</vt:lpstr>
      <vt:lpstr>Hamilton’s Method</vt:lpstr>
      <vt:lpstr>The Quota Rule</vt:lpstr>
      <vt:lpstr>The Quota Rule</vt:lpstr>
      <vt:lpstr>You Try It</vt:lpstr>
      <vt:lpstr>You Try It</vt:lpstr>
      <vt:lpstr>Problems with Hamilton’s Method</vt:lpstr>
      <vt:lpstr>The Alabama Paradox</vt:lpstr>
      <vt:lpstr>The Alabama Paradox</vt:lpstr>
      <vt:lpstr>The Alabama Paradox</vt:lpstr>
      <vt:lpstr>The Alabama Paradox</vt:lpstr>
      <vt:lpstr>The New States Paradox</vt:lpstr>
      <vt:lpstr>The New States Paradox</vt:lpstr>
      <vt:lpstr>The New States Paradox</vt:lpstr>
      <vt:lpstr>The New States Paradox</vt:lpstr>
      <vt:lpstr>The New States Paradox</vt:lpstr>
      <vt:lpstr>The Population Paradox</vt:lpstr>
      <vt:lpstr>The Population Paradox</vt:lpstr>
      <vt:lpstr>The Population Paradox</vt:lpstr>
      <vt:lpstr>The Population Paradox</vt:lpstr>
      <vt:lpstr>The Population Paradox</vt:lpstr>
      <vt:lpstr>Alternative Apportionment Methods</vt:lpstr>
      <vt:lpstr>Jefferson’s Method</vt:lpstr>
      <vt:lpstr>Jefferson’s Method</vt:lpstr>
      <vt:lpstr>Jefferson’s Method</vt:lpstr>
      <vt:lpstr>Jefferson’s Method</vt:lpstr>
      <vt:lpstr>Jefferson’s Method</vt:lpstr>
      <vt:lpstr>Jefferson’s Method</vt:lpstr>
      <vt:lpstr>Jefferson’s Method</vt:lpstr>
      <vt:lpstr>Jefferson’s Method</vt:lpstr>
      <vt:lpstr>Jefferson’s Method</vt:lpstr>
      <vt:lpstr>Jefferson’s Method</vt:lpstr>
      <vt:lpstr>Problems with Jefferson’s Method</vt:lpstr>
      <vt:lpstr>Problems with Jefferson’s Method</vt:lpstr>
      <vt:lpstr>Problems with Jefferson’s Method</vt:lpstr>
      <vt:lpstr>Problems with Jefferson’s Method</vt:lpstr>
      <vt:lpstr>Problems with Jefferson’s Method</vt:lpstr>
      <vt:lpstr>Alternatives to the Alternative</vt:lpstr>
      <vt:lpstr>Alternatives to the Alternative</vt:lpstr>
      <vt:lpstr>Adams’ Method</vt:lpstr>
      <vt:lpstr>Webster’s Method</vt:lpstr>
      <vt:lpstr>Impossibility… Again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2.7: Apportionment</dc:title>
  <dc:creator/>
  <cp:lastModifiedBy>James Hamblin</cp:lastModifiedBy>
  <cp:revision>18</cp:revision>
  <dcterms:created xsi:type="dcterms:W3CDTF">2006-08-16T00:00:00Z</dcterms:created>
  <dcterms:modified xsi:type="dcterms:W3CDTF">2010-03-22T15:04:55Z</dcterms:modified>
</cp:coreProperties>
</file>